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7" r:id="rId2"/>
    <p:sldId id="283" r:id="rId3"/>
    <p:sldId id="298" r:id="rId4"/>
    <p:sldId id="299" r:id="rId5"/>
    <p:sldId id="290" r:id="rId6"/>
    <p:sldId id="284" r:id="rId7"/>
    <p:sldId id="295" r:id="rId8"/>
    <p:sldId id="287" r:id="rId9"/>
    <p:sldId id="296" r:id="rId10"/>
    <p:sldId id="291" r:id="rId11"/>
    <p:sldId id="286" r:id="rId12"/>
    <p:sldId id="292" r:id="rId13"/>
    <p:sldId id="288" r:id="rId14"/>
    <p:sldId id="289" r:id="rId15"/>
    <p:sldId id="297" r:id="rId16"/>
    <p:sldId id="282" r:id="rId1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3D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9C03DDE-BD6C-42AF-91C7-606F0DFEAA89}" v="3542" dt="2025-10-30T21:02:58.27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showGuides="1">
      <p:cViewPr varScale="1">
        <p:scale>
          <a:sx n="105" d="100"/>
          <a:sy n="105" d="100"/>
        </p:scale>
        <p:origin x="1776" y="96"/>
      </p:cViewPr>
      <p:guideLst>
        <p:guide orient="horz" pos="2160"/>
        <p:guide pos="2880"/>
      </p:guideLst>
    </p:cSldViewPr>
  </p:slid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ett Stacy" userId="a11a67fc-2e58-4920-ac21-49300840a511" providerId="ADAL" clId="{0AA58536-4817-40A0-BEC0-6E19DA1CCA97}"/>
    <pc:docChg chg="delSld modSld">
      <pc:chgData name="Brett Stacy" userId="a11a67fc-2e58-4920-ac21-49300840a511" providerId="ADAL" clId="{0AA58536-4817-40A0-BEC0-6E19DA1CCA97}" dt="2025-07-30T16:52:10.492" v="121" actId="20577"/>
      <pc:docMkLst>
        <pc:docMk/>
      </pc:docMkLst>
      <pc:sldChg chg="modSp">
        <pc:chgData name="Brett Stacy" userId="a11a67fc-2e58-4920-ac21-49300840a511" providerId="ADAL" clId="{0AA58536-4817-40A0-BEC0-6E19DA1CCA97}" dt="2025-07-30T16:52:10.492" v="121" actId="20577"/>
        <pc:sldMkLst>
          <pc:docMk/>
          <pc:sldMk cId="4262220596" sldId="289"/>
        </pc:sldMkLst>
      </pc:sldChg>
      <pc:sldChg chg="modSp">
        <pc:chgData name="Brett Stacy" userId="a11a67fc-2e58-4920-ac21-49300840a511" providerId="ADAL" clId="{0AA58536-4817-40A0-BEC0-6E19DA1CCA97}" dt="2025-07-30T16:49:22.257" v="23" actId="6549"/>
        <pc:sldMkLst>
          <pc:docMk/>
          <pc:sldMk cId="165527757" sldId="291"/>
        </pc:sldMkLst>
      </pc:sldChg>
      <pc:sldChg chg="modSp">
        <pc:chgData name="Brett Stacy" userId="a11a67fc-2e58-4920-ac21-49300840a511" providerId="ADAL" clId="{0AA58536-4817-40A0-BEC0-6E19DA1CCA97}" dt="2025-07-30T16:50:53.337" v="110" actId="6549"/>
        <pc:sldMkLst>
          <pc:docMk/>
          <pc:sldMk cId="479465273" sldId="292"/>
        </pc:sldMkLst>
      </pc:sldChg>
      <pc:sldChg chg="del">
        <pc:chgData name="Brett Stacy" userId="a11a67fc-2e58-4920-ac21-49300840a511" providerId="ADAL" clId="{0AA58536-4817-40A0-BEC0-6E19DA1CCA97}" dt="2025-07-30T16:51:16.638" v="111" actId="2696"/>
        <pc:sldMkLst>
          <pc:docMk/>
          <pc:sldMk cId="2039317372" sldId="293"/>
        </pc:sldMkLst>
      </pc:sldChg>
    </pc:docChg>
  </pc:docChgLst>
  <pc:docChgLst>
    <pc:chgData name="Brett Stacy" userId="a11a67fc-2e58-4920-ac21-49300840a511" providerId="ADAL" clId="{BF70DD66-3B08-48B8-8512-C188C94ED831}"/>
    <pc:docChg chg="custSel addSld delSld modSld sldOrd">
      <pc:chgData name="Brett Stacy" userId="a11a67fc-2e58-4920-ac21-49300840a511" providerId="ADAL" clId="{BF70DD66-3B08-48B8-8512-C188C94ED831}" dt="2025-10-30T21:02:58.262" v="8877" actId="6549"/>
      <pc:docMkLst>
        <pc:docMk/>
      </pc:docMkLst>
      <pc:sldChg chg="modNotesTx">
        <pc:chgData name="Brett Stacy" userId="a11a67fc-2e58-4920-ac21-49300840a511" providerId="ADAL" clId="{BF70DD66-3B08-48B8-8512-C188C94ED831}" dt="2025-09-10T22:42:54.372" v="2382" actId="313"/>
        <pc:sldMkLst>
          <pc:docMk/>
          <pc:sldMk cId="2116205743" sldId="257"/>
        </pc:sldMkLst>
      </pc:sldChg>
      <pc:sldChg chg="addSp modSp mod modNotesTx">
        <pc:chgData name="Brett Stacy" userId="a11a67fc-2e58-4920-ac21-49300840a511" providerId="ADAL" clId="{BF70DD66-3B08-48B8-8512-C188C94ED831}" dt="2025-09-10T23:22:08.940" v="5318" actId="20577"/>
        <pc:sldMkLst>
          <pc:docMk/>
          <pc:sldMk cId="582171177" sldId="282"/>
        </pc:sldMkLst>
      </pc:sldChg>
      <pc:sldChg chg="modNotesTx">
        <pc:chgData name="Brett Stacy" userId="a11a67fc-2e58-4920-ac21-49300840a511" providerId="ADAL" clId="{BF70DD66-3B08-48B8-8512-C188C94ED831}" dt="2025-09-10T22:45:45.532" v="2577" actId="20577"/>
        <pc:sldMkLst>
          <pc:docMk/>
          <pc:sldMk cId="1956568272" sldId="283"/>
        </pc:sldMkLst>
      </pc:sldChg>
      <pc:sldChg chg="modSp modAnim modNotesTx">
        <pc:chgData name="Brett Stacy" userId="a11a67fc-2e58-4920-ac21-49300840a511" providerId="ADAL" clId="{BF70DD66-3B08-48B8-8512-C188C94ED831}" dt="2025-10-30T20:48:43.026" v="8298" actId="6549"/>
        <pc:sldMkLst>
          <pc:docMk/>
          <pc:sldMk cId="3736256253" sldId="284"/>
        </pc:sldMkLst>
        <pc:spChg chg="mod">
          <ac:chgData name="Brett Stacy" userId="a11a67fc-2e58-4920-ac21-49300840a511" providerId="ADAL" clId="{BF70DD66-3B08-48B8-8512-C188C94ED831}" dt="2025-10-30T20:48:43.026" v="8298" actId="6549"/>
          <ac:spMkLst>
            <pc:docMk/>
            <pc:sldMk cId="3736256253" sldId="284"/>
            <ac:spMk id="5" creationId="{00000000-0000-0000-0000-000000000000}"/>
          </ac:spMkLst>
        </pc:spChg>
      </pc:sldChg>
      <pc:sldChg chg="del">
        <pc:chgData name="Brett Stacy" userId="a11a67fc-2e58-4920-ac21-49300840a511" providerId="ADAL" clId="{BF70DD66-3B08-48B8-8512-C188C94ED831}" dt="2025-09-10T22:56:07.768" v="2716" actId="2696"/>
        <pc:sldMkLst>
          <pc:docMk/>
          <pc:sldMk cId="3881108879" sldId="285"/>
        </pc:sldMkLst>
      </pc:sldChg>
      <pc:sldChg chg="modSp modNotesTx">
        <pc:chgData name="Brett Stacy" userId="a11a67fc-2e58-4920-ac21-49300840a511" providerId="ADAL" clId="{BF70DD66-3B08-48B8-8512-C188C94ED831}" dt="2025-10-15T19:24:25.840" v="5350" actId="20577"/>
        <pc:sldMkLst>
          <pc:docMk/>
          <pc:sldMk cId="587215874" sldId="286"/>
        </pc:sldMkLst>
        <pc:spChg chg="mod">
          <ac:chgData name="Brett Stacy" userId="a11a67fc-2e58-4920-ac21-49300840a511" providerId="ADAL" clId="{BF70DD66-3B08-48B8-8512-C188C94ED831}" dt="2025-10-15T19:24:25.840" v="5350" actId="20577"/>
          <ac:spMkLst>
            <pc:docMk/>
            <pc:sldMk cId="587215874" sldId="286"/>
            <ac:spMk id="5" creationId="{5E5E7428-C31E-B820-9C93-B39C82662BA2}"/>
          </ac:spMkLst>
        </pc:spChg>
      </pc:sldChg>
      <pc:sldChg chg="modSp mod modNotesTx">
        <pc:chgData name="Brett Stacy" userId="a11a67fc-2e58-4920-ac21-49300840a511" providerId="ADAL" clId="{BF70DD66-3B08-48B8-8512-C188C94ED831}" dt="2025-10-15T19:28:22.913" v="5385" actId="20577"/>
        <pc:sldMkLst>
          <pc:docMk/>
          <pc:sldMk cId="1741765228" sldId="287"/>
        </pc:sldMkLst>
        <pc:spChg chg="mod">
          <ac:chgData name="Brett Stacy" userId="a11a67fc-2e58-4920-ac21-49300840a511" providerId="ADAL" clId="{BF70DD66-3B08-48B8-8512-C188C94ED831}" dt="2025-10-15T19:28:22.913" v="5385" actId="20577"/>
          <ac:spMkLst>
            <pc:docMk/>
            <pc:sldMk cId="1741765228" sldId="287"/>
            <ac:spMk id="5" creationId="{FF4E006B-59FE-349C-E4BF-C17746F8EBE2}"/>
          </ac:spMkLst>
        </pc:spChg>
      </pc:sldChg>
      <pc:sldChg chg="delSp modSp mod delAnim modAnim modNotesTx">
        <pc:chgData name="Brett Stacy" userId="a11a67fc-2e58-4920-ac21-49300840a511" providerId="ADAL" clId="{BF70DD66-3B08-48B8-8512-C188C94ED831}" dt="2025-10-30T21:02:58.262" v="8877" actId="6549"/>
        <pc:sldMkLst>
          <pc:docMk/>
          <pc:sldMk cId="3476778072" sldId="288"/>
        </pc:sldMkLst>
        <pc:spChg chg="mod">
          <ac:chgData name="Brett Stacy" userId="a11a67fc-2e58-4920-ac21-49300840a511" providerId="ADAL" clId="{BF70DD66-3B08-48B8-8512-C188C94ED831}" dt="2025-10-30T21:02:58.262" v="8877" actId="6549"/>
          <ac:spMkLst>
            <pc:docMk/>
            <pc:sldMk cId="3476778072" sldId="288"/>
            <ac:spMk id="5" creationId="{7F20EBEA-079A-5435-E4D3-8BBECAFFF8CA}"/>
          </ac:spMkLst>
        </pc:spChg>
        <pc:spChg chg="del mod">
          <ac:chgData name="Brett Stacy" userId="a11a67fc-2e58-4920-ac21-49300840a511" providerId="ADAL" clId="{BF70DD66-3B08-48B8-8512-C188C94ED831}" dt="2025-10-30T20:52:40.555" v="8383" actId="478"/>
          <ac:spMkLst>
            <pc:docMk/>
            <pc:sldMk cId="3476778072" sldId="288"/>
            <ac:spMk id="7" creationId="{99FC95A9-8A4C-232E-F00E-FC138CEBCCB1}"/>
          </ac:spMkLst>
        </pc:spChg>
        <pc:spChg chg="del mod">
          <ac:chgData name="Brett Stacy" userId="a11a67fc-2e58-4920-ac21-49300840a511" providerId="ADAL" clId="{BF70DD66-3B08-48B8-8512-C188C94ED831}" dt="2025-10-30T20:52:59.468" v="8694" actId="478"/>
          <ac:spMkLst>
            <pc:docMk/>
            <pc:sldMk cId="3476778072" sldId="288"/>
            <ac:spMk id="11" creationId="{0351E545-9A8D-42ED-8B6C-4E7E9BA7D267}"/>
          </ac:spMkLst>
        </pc:spChg>
      </pc:sldChg>
      <pc:sldChg chg="addSp modSp mod modNotesTx">
        <pc:chgData name="Brett Stacy" userId="a11a67fc-2e58-4920-ac21-49300840a511" providerId="ADAL" clId="{BF70DD66-3B08-48B8-8512-C188C94ED831}" dt="2025-09-10T23:17:27.186" v="4850" actId="20577"/>
        <pc:sldMkLst>
          <pc:docMk/>
          <pc:sldMk cId="4262220596" sldId="289"/>
        </pc:sldMkLst>
      </pc:sldChg>
      <pc:sldChg chg="modNotesTx">
        <pc:chgData name="Brett Stacy" userId="a11a67fc-2e58-4920-ac21-49300840a511" providerId="ADAL" clId="{BF70DD66-3B08-48B8-8512-C188C94ED831}" dt="2025-09-10T22:49:41.647" v="2648" actId="6549"/>
        <pc:sldMkLst>
          <pc:docMk/>
          <pc:sldMk cId="473959215" sldId="290"/>
        </pc:sldMkLst>
      </pc:sldChg>
      <pc:sldChg chg="modNotesTx">
        <pc:chgData name="Brett Stacy" userId="a11a67fc-2e58-4920-ac21-49300840a511" providerId="ADAL" clId="{BF70DD66-3B08-48B8-8512-C188C94ED831}" dt="2025-09-10T23:06:37.238" v="3823" actId="20577"/>
        <pc:sldMkLst>
          <pc:docMk/>
          <pc:sldMk cId="165527757" sldId="291"/>
        </pc:sldMkLst>
      </pc:sldChg>
      <pc:sldChg chg="modSp mod modNotesTx">
        <pc:chgData name="Brett Stacy" userId="a11a67fc-2e58-4920-ac21-49300840a511" providerId="ADAL" clId="{BF70DD66-3B08-48B8-8512-C188C94ED831}" dt="2025-10-15T19:25:12.190" v="5364" actId="20577"/>
        <pc:sldMkLst>
          <pc:docMk/>
          <pc:sldMk cId="479465273" sldId="292"/>
        </pc:sldMkLst>
        <pc:spChg chg="mod">
          <ac:chgData name="Brett Stacy" userId="a11a67fc-2e58-4920-ac21-49300840a511" providerId="ADAL" clId="{BF70DD66-3B08-48B8-8512-C188C94ED831}" dt="2025-10-15T19:25:12.190" v="5364" actId="20577"/>
          <ac:spMkLst>
            <pc:docMk/>
            <pc:sldMk cId="479465273" sldId="292"/>
            <ac:spMk id="13" creationId="{E8CEE4C4-900D-639C-728A-69E13BFAB098}"/>
          </ac:spMkLst>
        </pc:spChg>
      </pc:sldChg>
      <pc:sldChg chg="ord modNotesTx">
        <pc:chgData name="Brett Stacy" userId="a11a67fc-2e58-4920-ac21-49300840a511" providerId="ADAL" clId="{BF70DD66-3B08-48B8-8512-C188C94ED831}" dt="2025-09-10T22:54:26.076" v="2675" actId="20577"/>
        <pc:sldMkLst>
          <pc:docMk/>
          <pc:sldMk cId="1609792318" sldId="295"/>
        </pc:sldMkLst>
      </pc:sldChg>
      <pc:sldChg chg="modNotesTx">
        <pc:chgData name="Brett Stacy" userId="a11a67fc-2e58-4920-ac21-49300840a511" providerId="ADAL" clId="{BF70DD66-3B08-48B8-8512-C188C94ED831}" dt="2025-09-10T23:04:04.900" v="3567" actId="20577"/>
        <pc:sldMkLst>
          <pc:docMk/>
          <pc:sldMk cId="1780413406" sldId="296"/>
        </pc:sldMkLst>
      </pc:sldChg>
      <pc:sldChg chg="addSp modSp mod modNotesTx">
        <pc:chgData name="Brett Stacy" userId="a11a67fc-2e58-4920-ac21-49300840a511" providerId="ADAL" clId="{BF70DD66-3B08-48B8-8512-C188C94ED831}" dt="2025-09-10T23:21:46.237" v="5282" actId="20577"/>
        <pc:sldMkLst>
          <pc:docMk/>
          <pc:sldMk cId="1896672058" sldId="297"/>
        </pc:sldMkLst>
      </pc:sldChg>
      <pc:sldChg chg="modSp add modNotesTx">
        <pc:chgData name="Brett Stacy" userId="a11a67fc-2e58-4920-ac21-49300840a511" providerId="ADAL" clId="{BF70DD66-3B08-48B8-8512-C188C94ED831}" dt="2025-10-30T20:39:51.572" v="6581" actId="6549"/>
        <pc:sldMkLst>
          <pc:docMk/>
          <pc:sldMk cId="2603884073" sldId="298"/>
        </pc:sldMkLst>
        <pc:spChg chg="mod">
          <ac:chgData name="Brett Stacy" userId="a11a67fc-2e58-4920-ac21-49300840a511" providerId="ADAL" clId="{BF70DD66-3B08-48B8-8512-C188C94ED831}" dt="2025-10-30T20:39:51.572" v="6581" actId="6549"/>
          <ac:spMkLst>
            <pc:docMk/>
            <pc:sldMk cId="2603884073" sldId="298"/>
            <ac:spMk id="5" creationId="{CB19E53C-093A-685E-83A6-CA3A07224CA2}"/>
          </ac:spMkLst>
        </pc:spChg>
      </pc:sldChg>
      <pc:sldChg chg="modSp add">
        <pc:chgData name="Brett Stacy" userId="a11a67fc-2e58-4920-ac21-49300840a511" providerId="ADAL" clId="{BF70DD66-3B08-48B8-8512-C188C94ED831}" dt="2025-10-30T20:44:13.739" v="7772" actId="6549"/>
        <pc:sldMkLst>
          <pc:docMk/>
          <pc:sldMk cId="1300801272" sldId="299"/>
        </pc:sldMkLst>
        <pc:spChg chg="mod">
          <ac:chgData name="Brett Stacy" userId="a11a67fc-2e58-4920-ac21-49300840a511" providerId="ADAL" clId="{BF70DD66-3B08-48B8-8512-C188C94ED831}" dt="2025-10-30T20:44:13.739" v="7772" actId="6549"/>
          <ac:spMkLst>
            <pc:docMk/>
            <pc:sldMk cId="1300801272" sldId="299"/>
            <ac:spMk id="5" creationId="{3AEB546C-8097-93D2-3E17-C425F7A37FC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04A78E98-47EE-4B06-9053-BA3BB53199AE}" type="datetimeFigureOut">
              <a:rPr lang="en-US" smtClean="0"/>
              <a:t>10/30/2025</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6E9EA9E2-26C2-4703-B7F3-6BAC6ACADFE7}" type="slidenum">
              <a:rPr lang="en-US" smtClean="0"/>
              <a:t>‹#›</a:t>
            </a:fld>
            <a:endParaRPr lang="en-US"/>
          </a:p>
        </p:txBody>
      </p:sp>
    </p:spTree>
    <p:extLst>
      <p:ext uri="{BB962C8B-B14F-4D97-AF65-F5344CB8AC3E}">
        <p14:creationId xmlns:p14="http://schemas.microsoft.com/office/powerpoint/2010/main" val="29671651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Hello everyone! It’s a great day to honor the service &amp; sacrifice of our nations heroes. Don’t you agree? </a:t>
            </a:r>
            <a:endParaRPr lang="en-US" dirty="0"/>
          </a:p>
          <a:p>
            <a:endParaRPr lang="en-US" dirty="0"/>
          </a:p>
        </p:txBody>
      </p:sp>
      <p:sp>
        <p:nvSpPr>
          <p:cNvPr id="4" name="Slide Number Placeholder 3"/>
          <p:cNvSpPr>
            <a:spLocks noGrp="1"/>
          </p:cNvSpPr>
          <p:nvPr>
            <p:ph type="sldNum" sz="quarter" idx="10"/>
          </p:nvPr>
        </p:nvSpPr>
        <p:spPr/>
        <p:txBody>
          <a:bodyPr/>
          <a:lstStyle/>
          <a:p>
            <a:pPr lvl="0"/>
            <a:fld id="{F03DECB6-6716-41D7-AB18-A10B2E2B0DD2}" type="slidenum">
              <a:rPr lang="en-US" smtClean="0"/>
              <a:pPr lvl="0"/>
              <a:t>1</a:t>
            </a:fld>
            <a:endParaRPr lang="en-US" dirty="0"/>
          </a:p>
        </p:txBody>
      </p:sp>
    </p:spTree>
    <p:extLst>
      <p:ext uri="{BB962C8B-B14F-4D97-AF65-F5344CB8AC3E}">
        <p14:creationId xmlns:p14="http://schemas.microsoft.com/office/powerpoint/2010/main" val="41535439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My name is Brett Stacy</a:t>
            </a:r>
            <a:r>
              <a:rPr lang="en-US" sz="1200" kern="1200" dirty="0">
                <a:solidFill>
                  <a:schemeClr val="tx1"/>
                </a:solidFill>
                <a:effectLst/>
                <a:latin typeface="+mn-lt"/>
                <a:ea typeface="+mn-ea"/>
                <a:cs typeface="+mn-cs"/>
              </a:rPr>
              <a:t> and I’m the Founder &amp; National Brand Ambassador for Operation T.A.G. (Tangible Act of Gratitude) and PRMGs National Corporate Initiative, the Hometown Hero Credit Program. I’m a 20-year veteran of the mortgage industry. I love to write books…7 so far and 2 more in the works.</a:t>
            </a:r>
            <a:endParaRPr lang="en-US" altLang="en-US" dirty="0"/>
          </a:p>
        </p:txBody>
      </p:sp>
      <p:sp>
        <p:nvSpPr>
          <p:cNvPr id="153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600">
                <a:solidFill>
                  <a:schemeClr val="tx1"/>
                </a:solidFill>
                <a:latin typeface="Arial" panose="020B0604020202020204" pitchFamily="34" charset="0"/>
              </a:defRPr>
            </a:lvl1pPr>
            <a:lvl2pPr marL="771450" indent="-296711">
              <a:defRPr sz="1600">
                <a:solidFill>
                  <a:schemeClr val="tx1"/>
                </a:solidFill>
                <a:latin typeface="Arial" panose="020B0604020202020204" pitchFamily="34" charset="0"/>
              </a:defRPr>
            </a:lvl2pPr>
            <a:lvl3pPr marL="1186847" indent="-237369">
              <a:defRPr sz="1600">
                <a:solidFill>
                  <a:schemeClr val="tx1"/>
                </a:solidFill>
                <a:latin typeface="Arial" panose="020B0604020202020204" pitchFamily="34" charset="0"/>
              </a:defRPr>
            </a:lvl3pPr>
            <a:lvl4pPr marL="1661585" indent="-237369">
              <a:defRPr sz="1600">
                <a:solidFill>
                  <a:schemeClr val="tx1"/>
                </a:solidFill>
                <a:latin typeface="Arial" panose="020B0604020202020204" pitchFamily="34" charset="0"/>
              </a:defRPr>
            </a:lvl4pPr>
            <a:lvl5pPr marL="2136324" indent="-237369">
              <a:defRPr sz="1600">
                <a:solidFill>
                  <a:schemeClr val="tx1"/>
                </a:solidFill>
                <a:latin typeface="Arial" panose="020B0604020202020204" pitchFamily="34" charset="0"/>
              </a:defRPr>
            </a:lvl5pPr>
            <a:lvl6pPr marL="2611062" indent="-237369" eaLnBrk="0" fontAlgn="base" hangingPunct="0">
              <a:spcBef>
                <a:spcPct val="0"/>
              </a:spcBef>
              <a:spcAft>
                <a:spcPct val="0"/>
              </a:spcAft>
              <a:defRPr sz="1600">
                <a:solidFill>
                  <a:schemeClr val="tx1"/>
                </a:solidFill>
                <a:latin typeface="Arial" panose="020B0604020202020204" pitchFamily="34" charset="0"/>
              </a:defRPr>
            </a:lvl6pPr>
            <a:lvl7pPr marL="3085801" indent="-237369" eaLnBrk="0" fontAlgn="base" hangingPunct="0">
              <a:spcBef>
                <a:spcPct val="0"/>
              </a:spcBef>
              <a:spcAft>
                <a:spcPct val="0"/>
              </a:spcAft>
              <a:defRPr sz="1600">
                <a:solidFill>
                  <a:schemeClr val="tx1"/>
                </a:solidFill>
                <a:latin typeface="Arial" panose="020B0604020202020204" pitchFamily="34" charset="0"/>
              </a:defRPr>
            </a:lvl7pPr>
            <a:lvl8pPr marL="3560540" indent="-237369" eaLnBrk="0" fontAlgn="base" hangingPunct="0">
              <a:spcBef>
                <a:spcPct val="0"/>
              </a:spcBef>
              <a:spcAft>
                <a:spcPct val="0"/>
              </a:spcAft>
              <a:defRPr sz="1600">
                <a:solidFill>
                  <a:schemeClr val="tx1"/>
                </a:solidFill>
                <a:latin typeface="Arial" panose="020B0604020202020204" pitchFamily="34" charset="0"/>
              </a:defRPr>
            </a:lvl8pPr>
            <a:lvl9pPr marL="4035279" indent="-237369" eaLnBrk="0" fontAlgn="base" hangingPunct="0">
              <a:spcBef>
                <a:spcPct val="0"/>
              </a:spcBef>
              <a:spcAft>
                <a:spcPct val="0"/>
              </a:spcAft>
              <a:defRPr sz="1600">
                <a:solidFill>
                  <a:schemeClr val="tx1"/>
                </a:solidFill>
                <a:latin typeface="Arial" panose="020B0604020202020204" pitchFamily="34" charset="0"/>
              </a:defRPr>
            </a:lvl9pPr>
          </a:lstStyle>
          <a:p>
            <a:fld id="{1130F942-4662-48C2-9820-3F435390F263}" type="slidenum">
              <a:rPr lang="en-US" altLang="en-US" sz="1200"/>
              <a:pPr/>
              <a:t>2</a:t>
            </a:fld>
            <a:endParaRPr lang="en-US" altLang="en-US" sz="1200"/>
          </a:p>
        </p:txBody>
      </p:sp>
    </p:spTree>
    <p:extLst>
      <p:ext uri="{BB962C8B-B14F-4D97-AF65-F5344CB8AC3E}">
        <p14:creationId xmlns:p14="http://schemas.microsoft.com/office/powerpoint/2010/main" val="8752926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F63E5F-9342-53D8-BFF1-941CB9D0A3BB}"/>
            </a:ext>
          </a:extLst>
        </p:cNvPr>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CF75CD20-9B72-A4DB-1CAB-0770E9DA60F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a:extLst>
              <a:ext uri="{FF2B5EF4-FFF2-40B4-BE49-F238E27FC236}">
                <a16:creationId xmlns:a16="http://schemas.microsoft.com/office/drawing/2014/main" id="{F32BD90B-2CE5-1AAB-AFB3-2FF1ED20A28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altLang="en-US" dirty="0"/>
              <a:t>We have two additional Brand Ambassadors. </a:t>
            </a:r>
            <a:r>
              <a:rPr lang="en-US" sz="1200" kern="1200" dirty="0">
                <a:solidFill>
                  <a:schemeClr val="tx1"/>
                </a:solidFill>
                <a:effectLst/>
                <a:latin typeface="+mn-lt"/>
                <a:ea typeface="+mn-ea"/>
                <a:cs typeface="+mn-cs"/>
              </a:rPr>
              <a:t>My oldest son Scott is the co-founder, National Brand Ambassador, &amp; Team Lead for the program. My youngest son Bradley is our Active-Duty Brand Ambassador and is currently serving his country in the United States Army at Joint Base Lewis McChord in the state of Washington. He’s part of a Special Forces team that supports the Green Berets. I’m one very proud Army Dad. I love being a Blue Star family member and needless to say, I love our country. </a:t>
            </a:r>
          </a:p>
          <a:p>
            <a:pPr marL="0" marR="0" lvl="0" indent="0" algn="l" defTabSz="914400" rtl="0" eaLnBrk="1" fontAlgn="auto" latinLnBrk="0" hangingPunct="1">
              <a:lnSpc>
                <a:spcPct val="100000"/>
              </a:lnSpc>
              <a:spcBef>
                <a:spcPct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r>
              <a:rPr lang="en-US" sz="1200" kern="1200" dirty="0">
                <a:solidFill>
                  <a:schemeClr val="tx1"/>
                </a:solidFill>
                <a:effectLst/>
                <a:latin typeface="+mn-lt"/>
                <a:ea typeface="+mn-ea"/>
                <a:cs typeface="+mn-cs"/>
              </a:rPr>
              <a:t>When I hear our national anthem, I proudly stand. When I sing our national anthem, I’m not embarrassed to say, I often cry. When I see our American flag, the red stands out. I think of the blood that has been spilled. The lives lost. I think of my son when he enlisted at 18 years old, basically writing a blank check made out to the United States of America, that’s to you and me, in the amount of, up to and including, his life. I think about when the time comes for him to end his military career and begin the next phase of his life, will he, like so many veterans today, face chronic pain, heart disease, or cancer. Will he struggle with physical trauma or traumatic stress issues…PTSD, depression, anxiety or even suicide. Nearly 18 veterans a day die from suicide.</a:t>
            </a:r>
          </a:p>
        </p:txBody>
      </p:sp>
      <p:sp>
        <p:nvSpPr>
          <p:cNvPr id="15364" name="Slide Number Placeholder 3">
            <a:extLst>
              <a:ext uri="{FF2B5EF4-FFF2-40B4-BE49-F238E27FC236}">
                <a16:creationId xmlns:a16="http://schemas.microsoft.com/office/drawing/2014/main" id="{FF391301-CE5D-E30A-5072-33AE48E6DF5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600">
                <a:solidFill>
                  <a:schemeClr val="tx1"/>
                </a:solidFill>
                <a:latin typeface="Arial" panose="020B0604020202020204" pitchFamily="34" charset="0"/>
              </a:defRPr>
            </a:lvl1pPr>
            <a:lvl2pPr marL="771450" indent="-296711">
              <a:defRPr sz="1600">
                <a:solidFill>
                  <a:schemeClr val="tx1"/>
                </a:solidFill>
                <a:latin typeface="Arial" panose="020B0604020202020204" pitchFamily="34" charset="0"/>
              </a:defRPr>
            </a:lvl2pPr>
            <a:lvl3pPr marL="1186847" indent="-237369">
              <a:defRPr sz="1600">
                <a:solidFill>
                  <a:schemeClr val="tx1"/>
                </a:solidFill>
                <a:latin typeface="Arial" panose="020B0604020202020204" pitchFamily="34" charset="0"/>
              </a:defRPr>
            </a:lvl3pPr>
            <a:lvl4pPr marL="1661585" indent="-237369">
              <a:defRPr sz="1600">
                <a:solidFill>
                  <a:schemeClr val="tx1"/>
                </a:solidFill>
                <a:latin typeface="Arial" panose="020B0604020202020204" pitchFamily="34" charset="0"/>
              </a:defRPr>
            </a:lvl4pPr>
            <a:lvl5pPr marL="2136324" indent="-237369">
              <a:defRPr sz="1600">
                <a:solidFill>
                  <a:schemeClr val="tx1"/>
                </a:solidFill>
                <a:latin typeface="Arial" panose="020B0604020202020204" pitchFamily="34" charset="0"/>
              </a:defRPr>
            </a:lvl5pPr>
            <a:lvl6pPr marL="2611062" indent="-237369" eaLnBrk="0" fontAlgn="base" hangingPunct="0">
              <a:spcBef>
                <a:spcPct val="0"/>
              </a:spcBef>
              <a:spcAft>
                <a:spcPct val="0"/>
              </a:spcAft>
              <a:defRPr sz="1600">
                <a:solidFill>
                  <a:schemeClr val="tx1"/>
                </a:solidFill>
                <a:latin typeface="Arial" panose="020B0604020202020204" pitchFamily="34" charset="0"/>
              </a:defRPr>
            </a:lvl6pPr>
            <a:lvl7pPr marL="3085801" indent="-237369" eaLnBrk="0" fontAlgn="base" hangingPunct="0">
              <a:spcBef>
                <a:spcPct val="0"/>
              </a:spcBef>
              <a:spcAft>
                <a:spcPct val="0"/>
              </a:spcAft>
              <a:defRPr sz="1600">
                <a:solidFill>
                  <a:schemeClr val="tx1"/>
                </a:solidFill>
                <a:latin typeface="Arial" panose="020B0604020202020204" pitchFamily="34" charset="0"/>
              </a:defRPr>
            </a:lvl7pPr>
            <a:lvl8pPr marL="3560540" indent="-237369" eaLnBrk="0" fontAlgn="base" hangingPunct="0">
              <a:spcBef>
                <a:spcPct val="0"/>
              </a:spcBef>
              <a:spcAft>
                <a:spcPct val="0"/>
              </a:spcAft>
              <a:defRPr sz="1600">
                <a:solidFill>
                  <a:schemeClr val="tx1"/>
                </a:solidFill>
                <a:latin typeface="Arial" panose="020B0604020202020204" pitchFamily="34" charset="0"/>
              </a:defRPr>
            </a:lvl8pPr>
            <a:lvl9pPr marL="4035279" indent="-237369" eaLnBrk="0" fontAlgn="base" hangingPunct="0">
              <a:spcBef>
                <a:spcPct val="0"/>
              </a:spcBef>
              <a:spcAft>
                <a:spcPct val="0"/>
              </a:spcAft>
              <a:defRPr sz="1600">
                <a:solidFill>
                  <a:schemeClr val="tx1"/>
                </a:solidFill>
                <a:latin typeface="Arial" panose="020B0604020202020204" pitchFamily="34" charset="0"/>
              </a:defRPr>
            </a:lvl9pPr>
          </a:lstStyle>
          <a:p>
            <a:fld id="{1130F942-4662-48C2-9820-3F435390F263}" type="slidenum">
              <a:rPr lang="en-US" altLang="en-US" sz="1200"/>
              <a:pPr/>
              <a:t>3</a:t>
            </a:fld>
            <a:endParaRPr lang="en-US" altLang="en-US" sz="1200"/>
          </a:p>
        </p:txBody>
      </p:sp>
    </p:spTree>
    <p:extLst>
      <p:ext uri="{BB962C8B-B14F-4D97-AF65-F5344CB8AC3E}">
        <p14:creationId xmlns:p14="http://schemas.microsoft.com/office/powerpoint/2010/main" val="30048249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F2933E-3521-808E-930C-9DE7528E0786}"/>
            </a:ext>
          </a:extLst>
        </p:cNvPr>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5AF25ADD-1AAC-DE2C-7D2B-F53FBE8035C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a:extLst>
              <a:ext uri="{FF2B5EF4-FFF2-40B4-BE49-F238E27FC236}">
                <a16:creationId xmlns:a16="http://schemas.microsoft.com/office/drawing/2014/main" id="{07E1A8E0-EB56-63F3-2448-3F0B454222A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altLang="en-US" dirty="0"/>
              <a:t>We have two additional Brand Ambassadors. </a:t>
            </a:r>
            <a:r>
              <a:rPr lang="en-US" sz="1200" kern="1200" dirty="0">
                <a:solidFill>
                  <a:schemeClr val="tx1"/>
                </a:solidFill>
                <a:effectLst/>
                <a:latin typeface="+mn-lt"/>
                <a:ea typeface="+mn-ea"/>
                <a:cs typeface="+mn-cs"/>
              </a:rPr>
              <a:t>My oldest son Scott is the co-founder, National Brand Ambassador, &amp; Team Lead for the program. My youngest son Bradley is our Active-Duty Brand Ambassador and is currently serving his country in the United States Army at Joint Base Lewis McChord in the state of Washington. He’s part of a Special Forces team that supports the Green Berets. I’m one very proud Army Dad. I love being a Blue Star family member and needless to say, I love our country. </a:t>
            </a:r>
          </a:p>
          <a:p>
            <a:pPr marL="0" marR="0" lvl="0" indent="0" algn="l" defTabSz="914400" rtl="0" eaLnBrk="1" fontAlgn="auto" latinLnBrk="0" hangingPunct="1">
              <a:lnSpc>
                <a:spcPct val="100000"/>
              </a:lnSpc>
              <a:spcBef>
                <a:spcPct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r>
              <a:rPr lang="en-US" sz="1200" kern="1200" dirty="0">
                <a:solidFill>
                  <a:schemeClr val="tx1"/>
                </a:solidFill>
                <a:effectLst/>
                <a:latin typeface="+mn-lt"/>
                <a:ea typeface="+mn-ea"/>
                <a:cs typeface="+mn-cs"/>
              </a:rPr>
              <a:t>When I hear our national anthem, I proudly stand. When I sing our national anthem, I’m not embarrassed to say, I often cry. When I see our American flag, the red stands out. I think of the blood that has been spilled. The lives lost. I think of my son when he enlisted at 18 years old, basically writing a blank check made out to the United States of America, that’s to you and me, in the amount of, up to and including, his life. I think about when the time comes for him to end his military career and begin the next phase of his life, will he, like so many veterans today, face chronic pain, heart disease, or cancer. Will he struggle with physical trauma or traumatic stress issues…PTSD, depression, anxiety or even suicide. Nearly 18 veterans a day die from suicide.</a:t>
            </a:r>
          </a:p>
        </p:txBody>
      </p:sp>
      <p:sp>
        <p:nvSpPr>
          <p:cNvPr id="15364" name="Slide Number Placeholder 3">
            <a:extLst>
              <a:ext uri="{FF2B5EF4-FFF2-40B4-BE49-F238E27FC236}">
                <a16:creationId xmlns:a16="http://schemas.microsoft.com/office/drawing/2014/main" id="{B053E93E-C165-7083-E672-BC7EB122B28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600">
                <a:solidFill>
                  <a:schemeClr val="tx1"/>
                </a:solidFill>
                <a:latin typeface="Arial" panose="020B0604020202020204" pitchFamily="34" charset="0"/>
              </a:defRPr>
            </a:lvl1pPr>
            <a:lvl2pPr marL="771450" indent="-296711">
              <a:defRPr sz="1600">
                <a:solidFill>
                  <a:schemeClr val="tx1"/>
                </a:solidFill>
                <a:latin typeface="Arial" panose="020B0604020202020204" pitchFamily="34" charset="0"/>
              </a:defRPr>
            </a:lvl2pPr>
            <a:lvl3pPr marL="1186847" indent="-237369">
              <a:defRPr sz="1600">
                <a:solidFill>
                  <a:schemeClr val="tx1"/>
                </a:solidFill>
                <a:latin typeface="Arial" panose="020B0604020202020204" pitchFamily="34" charset="0"/>
              </a:defRPr>
            </a:lvl3pPr>
            <a:lvl4pPr marL="1661585" indent="-237369">
              <a:defRPr sz="1600">
                <a:solidFill>
                  <a:schemeClr val="tx1"/>
                </a:solidFill>
                <a:latin typeface="Arial" panose="020B0604020202020204" pitchFamily="34" charset="0"/>
              </a:defRPr>
            </a:lvl4pPr>
            <a:lvl5pPr marL="2136324" indent="-237369">
              <a:defRPr sz="1600">
                <a:solidFill>
                  <a:schemeClr val="tx1"/>
                </a:solidFill>
                <a:latin typeface="Arial" panose="020B0604020202020204" pitchFamily="34" charset="0"/>
              </a:defRPr>
            </a:lvl5pPr>
            <a:lvl6pPr marL="2611062" indent="-237369" eaLnBrk="0" fontAlgn="base" hangingPunct="0">
              <a:spcBef>
                <a:spcPct val="0"/>
              </a:spcBef>
              <a:spcAft>
                <a:spcPct val="0"/>
              </a:spcAft>
              <a:defRPr sz="1600">
                <a:solidFill>
                  <a:schemeClr val="tx1"/>
                </a:solidFill>
                <a:latin typeface="Arial" panose="020B0604020202020204" pitchFamily="34" charset="0"/>
              </a:defRPr>
            </a:lvl6pPr>
            <a:lvl7pPr marL="3085801" indent="-237369" eaLnBrk="0" fontAlgn="base" hangingPunct="0">
              <a:spcBef>
                <a:spcPct val="0"/>
              </a:spcBef>
              <a:spcAft>
                <a:spcPct val="0"/>
              </a:spcAft>
              <a:defRPr sz="1600">
                <a:solidFill>
                  <a:schemeClr val="tx1"/>
                </a:solidFill>
                <a:latin typeface="Arial" panose="020B0604020202020204" pitchFamily="34" charset="0"/>
              </a:defRPr>
            </a:lvl7pPr>
            <a:lvl8pPr marL="3560540" indent="-237369" eaLnBrk="0" fontAlgn="base" hangingPunct="0">
              <a:spcBef>
                <a:spcPct val="0"/>
              </a:spcBef>
              <a:spcAft>
                <a:spcPct val="0"/>
              </a:spcAft>
              <a:defRPr sz="1600">
                <a:solidFill>
                  <a:schemeClr val="tx1"/>
                </a:solidFill>
                <a:latin typeface="Arial" panose="020B0604020202020204" pitchFamily="34" charset="0"/>
              </a:defRPr>
            </a:lvl8pPr>
            <a:lvl9pPr marL="4035279" indent="-237369" eaLnBrk="0" fontAlgn="base" hangingPunct="0">
              <a:spcBef>
                <a:spcPct val="0"/>
              </a:spcBef>
              <a:spcAft>
                <a:spcPct val="0"/>
              </a:spcAft>
              <a:defRPr sz="1600">
                <a:solidFill>
                  <a:schemeClr val="tx1"/>
                </a:solidFill>
                <a:latin typeface="Arial" panose="020B0604020202020204" pitchFamily="34" charset="0"/>
              </a:defRPr>
            </a:lvl9pPr>
          </a:lstStyle>
          <a:p>
            <a:fld id="{1130F942-4662-48C2-9820-3F435390F263}" type="slidenum">
              <a:rPr lang="en-US" altLang="en-US" sz="1200"/>
              <a:pPr/>
              <a:t>4</a:t>
            </a:fld>
            <a:endParaRPr lang="en-US" altLang="en-US" sz="1200"/>
          </a:p>
        </p:txBody>
      </p:sp>
    </p:spTree>
    <p:extLst>
      <p:ext uri="{BB962C8B-B14F-4D97-AF65-F5344CB8AC3E}">
        <p14:creationId xmlns:p14="http://schemas.microsoft.com/office/powerpoint/2010/main" val="18327152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8C2C3F-2D8E-166D-4A3D-F2628E742D99}"/>
            </a:ext>
          </a:extLst>
        </p:cNvPr>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BBE43E26-BA29-67CB-979A-9B58043CA79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a:extLst>
              <a:ext uri="{FF2B5EF4-FFF2-40B4-BE49-F238E27FC236}">
                <a16:creationId xmlns:a16="http://schemas.microsoft.com/office/drawing/2014/main" id="{3636CD7B-BF61-747A-1A9D-81501AAF2FD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1200" kern="1200" dirty="0">
                <a:solidFill>
                  <a:schemeClr val="tx1"/>
                </a:solidFill>
                <a:effectLst/>
                <a:latin typeface="+mn-lt"/>
                <a:ea typeface="+mn-ea"/>
                <a:cs typeface="+mn-cs"/>
              </a:rPr>
              <a:t>So, how do adequately thank those who have willingly sacrificed so much to protect the freedoms we so often take for granted? </a:t>
            </a:r>
            <a:endParaRPr lang="en-US" altLang="en-US" dirty="0"/>
          </a:p>
        </p:txBody>
      </p:sp>
      <p:sp>
        <p:nvSpPr>
          <p:cNvPr id="15364" name="Slide Number Placeholder 3">
            <a:extLst>
              <a:ext uri="{FF2B5EF4-FFF2-40B4-BE49-F238E27FC236}">
                <a16:creationId xmlns:a16="http://schemas.microsoft.com/office/drawing/2014/main" id="{F89F0CC4-7E4D-698E-110C-D7977C4BE59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600">
                <a:solidFill>
                  <a:schemeClr val="tx1"/>
                </a:solidFill>
                <a:latin typeface="Arial" panose="020B0604020202020204" pitchFamily="34" charset="0"/>
              </a:defRPr>
            </a:lvl1pPr>
            <a:lvl2pPr marL="771450" indent="-296711">
              <a:defRPr sz="1600">
                <a:solidFill>
                  <a:schemeClr val="tx1"/>
                </a:solidFill>
                <a:latin typeface="Arial" panose="020B0604020202020204" pitchFamily="34" charset="0"/>
              </a:defRPr>
            </a:lvl2pPr>
            <a:lvl3pPr marL="1186847" indent="-237369">
              <a:defRPr sz="1600">
                <a:solidFill>
                  <a:schemeClr val="tx1"/>
                </a:solidFill>
                <a:latin typeface="Arial" panose="020B0604020202020204" pitchFamily="34" charset="0"/>
              </a:defRPr>
            </a:lvl3pPr>
            <a:lvl4pPr marL="1661585" indent="-237369">
              <a:defRPr sz="1600">
                <a:solidFill>
                  <a:schemeClr val="tx1"/>
                </a:solidFill>
                <a:latin typeface="Arial" panose="020B0604020202020204" pitchFamily="34" charset="0"/>
              </a:defRPr>
            </a:lvl4pPr>
            <a:lvl5pPr marL="2136324" indent="-237369">
              <a:defRPr sz="1600">
                <a:solidFill>
                  <a:schemeClr val="tx1"/>
                </a:solidFill>
                <a:latin typeface="Arial" panose="020B0604020202020204" pitchFamily="34" charset="0"/>
              </a:defRPr>
            </a:lvl5pPr>
            <a:lvl6pPr marL="2611062" indent="-237369" eaLnBrk="0" fontAlgn="base" hangingPunct="0">
              <a:spcBef>
                <a:spcPct val="0"/>
              </a:spcBef>
              <a:spcAft>
                <a:spcPct val="0"/>
              </a:spcAft>
              <a:defRPr sz="1600">
                <a:solidFill>
                  <a:schemeClr val="tx1"/>
                </a:solidFill>
                <a:latin typeface="Arial" panose="020B0604020202020204" pitchFamily="34" charset="0"/>
              </a:defRPr>
            </a:lvl6pPr>
            <a:lvl7pPr marL="3085801" indent="-237369" eaLnBrk="0" fontAlgn="base" hangingPunct="0">
              <a:spcBef>
                <a:spcPct val="0"/>
              </a:spcBef>
              <a:spcAft>
                <a:spcPct val="0"/>
              </a:spcAft>
              <a:defRPr sz="1600">
                <a:solidFill>
                  <a:schemeClr val="tx1"/>
                </a:solidFill>
                <a:latin typeface="Arial" panose="020B0604020202020204" pitchFamily="34" charset="0"/>
              </a:defRPr>
            </a:lvl7pPr>
            <a:lvl8pPr marL="3560540" indent="-237369" eaLnBrk="0" fontAlgn="base" hangingPunct="0">
              <a:spcBef>
                <a:spcPct val="0"/>
              </a:spcBef>
              <a:spcAft>
                <a:spcPct val="0"/>
              </a:spcAft>
              <a:defRPr sz="1600">
                <a:solidFill>
                  <a:schemeClr val="tx1"/>
                </a:solidFill>
                <a:latin typeface="Arial" panose="020B0604020202020204" pitchFamily="34" charset="0"/>
              </a:defRPr>
            </a:lvl8pPr>
            <a:lvl9pPr marL="4035279" indent="-237369" eaLnBrk="0" fontAlgn="base" hangingPunct="0">
              <a:spcBef>
                <a:spcPct val="0"/>
              </a:spcBef>
              <a:spcAft>
                <a:spcPct val="0"/>
              </a:spcAft>
              <a:defRPr sz="1600">
                <a:solidFill>
                  <a:schemeClr val="tx1"/>
                </a:solidFill>
                <a:latin typeface="Arial" panose="020B0604020202020204" pitchFamily="34" charset="0"/>
              </a:defRPr>
            </a:lvl9pPr>
          </a:lstStyle>
          <a:p>
            <a:fld id="{1130F942-4662-48C2-9820-3F435390F263}" type="slidenum">
              <a:rPr lang="en-US" altLang="en-US" sz="1200"/>
              <a:pPr/>
              <a:t>5</a:t>
            </a:fld>
            <a:endParaRPr lang="en-US" altLang="en-US" sz="1200"/>
          </a:p>
        </p:txBody>
      </p:sp>
    </p:spTree>
    <p:extLst>
      <p:ext uri="{BB962C8B-B14F-4D97-AF65-F5344CB8AC3E}">
        <p14:creationId xmlns:p14="http://schemas.microsoft.com/office/powerpoint/2010/main" val="36518418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1200" kern="1200" dirty="0">
                <a:solidFill>
                  <a:schemeClr val="tx1"/>
                </a:solidFill>
                <a:effectLst/>
                <a:latin typeface="+mn-lt"/>
                <a:ea typeface="+mn-ea"/>
                <a:cs typeface="+mn-cs"/>
              </a:rPr>
              <a:t>In the late 1990’s and especially after 911, a wave of patriotism swept over the country. Saying, “Thank you for your service” became fashionable. That was a great start, but it’s been over 25 years, and the movement hasn’t progressed. I believe it’s our responsibility (individually) to do what we can, to honor our nation’s heroes in a tangible way. Each of us, in our own way need to find a way to turn our heartfelt gratitude into action. Don’t you agree?</a:t>
            </a:r>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600">
                <a:solidFill>
                  <a:schemeClr val="tx1"/>
                </a:solidFill>
                <a:latin typeface="Arial" panose="020B0604020202020204" pitchFamily="34" charset="0"/>
              </a:defRPr>
            </a:lvl1pPr>
            <a:lvl2pPr marL="771450" indent="-296711">
              <a:defRPr sz="1600">
                <a:solidFill>
                  <a:schemeClr val="tx1"/>
                </a:solidFill>
                <a:latin typeface="Arial" panose="020B0604020202020204" pitchFamily="34" charset="0"/>
              </a:defRPr>
            </a:lvl2pPr>
            <a:lvl3pPr marL="1186847" indent="-237369">
              <a:defRPr sz="1600">
                <a:solidFill>
                  <a:schemeClr val="tx1"/>
                </a:solidFill>
                <a:latin typeface="Arial" panose="020B0604020202020204" pitchFamily="34" charset="0"/>
              </a:defRPr>
            </a:lvl3pPr>
            <a:lvl4pPr marL="1661585" indent="-237369">
              <a:defRPr sz="1600">
                <a:solidFill>
                  <a:schemeClr val="tx1"/>
                </a:solidFill>
                <a:latin typeface="Arial" panose="020B0604020202020204" pitchFamily="34" charset="0"/>
              </a:defRPr>
            </a:lvl4pPr>
            <a:lvl5pPr marL="2136324" indent="-237369">
              <a:defRPr sz="1600">
                <a:solidFill>
                  <a:schemeClr val="tx1"/>
                </a:solidFill>
                <a:latin typeface="Arial" panose="020B0604020202020204" pitchFamily="34" charset="0"/>
              </a:defRPr>
            </a:lvl5pPr>
            <a:lvl6pPr marL="2611062" indent="-237369" eaLnBrk="0" fontAlgn="base" hangingPunct="0">
              <a:spcBef>
                <a:spcPct val="0"/>
              </a:spcBef>
              <a:spcAft>
                <a:spcPct val="0"/>
              </a:spcAft>
              <a:defRPr sz="1600">
                <a:solidFill>
                  <a:schemeClr val="tx1"/>
                </a:solidFill>
                <a:latin typeface="Arial" panose="020B0604020202020204" pitchFamily="34" charset="0"/>
              </a:defRPr>
            </a:lvl6pPr>
            <a:lvl7pPr marL="3085801" indent="-237369" eaLnBrk="0" fontAlgn="base" hangingPunct="0">
              <a:spcBef>
                <a:spcPct val="0"/>
              </a:spcBef>
              <a:spcAft>
                <a:spcPct val="0"/>
              </a:spcAft>
              <a:defRPr sz="1600">
                <a:solidFill>
                  <a:schemeClr val="tx1"/>
                </a:solidFill>
                <a:latin typeface="Arial" panose="020B0604020202020204" pitchFamily="34" charset="0"/>
              </a:defRPr>
            </a:lvl7pPr>
            <a:lvl8pPr marL="3560540" indent="-237369" eaLnBrk="0" fontAlgn="base" hangingPunct="0">
              <a:spcBef>
                <a:spcPct val="0"/>
              </a:spcBef>
              <a:spcAft>
                <a:spcPct val="0"/>
              </a:spcAft>
              <a:defRPr sz="1600">
                <a:solidFill>
                  <a:schemeClr val="tx1"/>
                </a:solidFill>
                <a:latin typeface="Arial" panose="020B0604020202020204" pitchFamily="34" charset="0"/>
              </a:defRPr>
            </a:lvl8pPr>
            <a:lvl9pPr marL="4035279" indent="-237369" eaLnBrk="0" fontAlgn="base" hangingPunct="0">
              <a:spcBef>
                <a:spcPct val="0"/>
              </a:spcBef>
              <a:spcAft>
                <a:spcPct val="0"/>
              </a:spcAft>
              <a:defRPr sz="1600">
                <a:solidFill>
                  <a:schemeClr val="tx1"/>
                </a:solidFill>
                <a:latin typeface="Arial" panose="020B0604020202020204" pitchFamily="34" charset="0"/>
              </a:defRPr>
            </a:lvl9pPr>
          </a:lstStyle>
          <a:p>
            <a:fld id="{55FB5F92-F911-4FBF-ADA2-C3F0CB6B4CD2}" type="slidenum">
              <a:rPr lang="en-US" altLang="en-US" sz="1200"/>
              <a:pPr/>
              <a:t>6</a:t>
            </a:fld>
            <a:endParaRPr lang="en-US" altLang="en-US" sz="1200"/>
          </a:p>
        </p:txBody>
      </p:sp>
    </p:spTree>
    <p:extLst>
      <p:ext uri="{BB962C8B-B14F-4D97-AF65-F5344CB8AC3E}">
        <p14:creationId xmlns:p14="http://schemas.microsoft.com/office/powerpoint/2010/main" val="29124293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02CFB3-896C-1ACF-1C17-42541D5FFBF4}"/>
            </a:ext>
          </a:extLst>
        </p:cNvPr>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B14AD068-7248-9B98-7272-B09E452A2FB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a:extLst>
              <a:ext uri="{FF2B5EF4-FFF2-40B4-BE49-F238E27FC236}">
                <a16:creationId xmlns:a16="http://schemas.microsoft.com/office/drawing/2014/main" id="{9CF78EC4-AA79-9D44-964B-91C1A78BD35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1200" kern="1200" dirty="0">
                <a:solidFill>
                  <a:schemeClr val="tx1"/>
                </a:solidFill>
                <a:effectLst/>
                <a:latin typeface="+mn-lt"/>
                <a:ea typeface="+mn-ea"/>
                <a:cs typeface="+mn-cs"/>
              </a:rPr>
              <a:t>So, for me, as a 20-year veteran of the mortgage industry, I felt I could make a difference here. In 1999 Scott &amp; I introduced Operation T.A.G. (Tangible Act of Gratitude) and its flagship program, The Hometown Hero Credit. We’ve helped hundreds of military families become homeowners. In the process we’ve given away close to $1 million dollars. Our Dream was to take this program nationally so we could help military families across the country become homeowners. Chris Sorensen, National Retail Director of PRMG, and the company founders, Paul Rozo &amp; Robert Holliday loved our program, embraced our passion, and agreed to take our program nationally and make it available to all PRMG loan officer across the country.</a:t>
            </a:r>
          </a:p>
        </p:txBody>
      </p:sp>
      <p:sp>
        <p:nvSpPr>
          <p:cNvPr id="15364" name="Slide Number Placeholder 3">
            <a:extLst>
              <a:ext uri="{FF2B5EF4-FFF2-40B4-BE49-F238E27FC236}">
                <a16:creationId xmlns:a16="http://schemas.microsoft.com/office/drawing/2014/main" id="{01657C01-B269-B59B-53A4-705E493875D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600">
                <a:solidFill>
                  <a:schemeClr val="tx1"/>
                </a:solidFill>
                <a:latin typeface="Arial" panose="020B0604020202020204" pitchFamily="34" charset="0"/>
              </a:defRPr>
            </a:lvl1pPr>
            <a:lvl2pPr marL="771450" indent="-296711">
              <a:defRPr sz="1600">
                <a:solidFill>
                  <a:schemeClr val="tx1"/>
                </a:solidFill>
                <a:latin typeface="Arial" panose="020B0604020202020204" pitchFamily="34" charset="0"/>
              </a:defRPr>
            </a:lvl2pPr>
            <a:lvl3pPr marL="1186847" indent="-237369">
              <a:defRPr sz="1600">
                <a:solidFill>
                  <a:schemeClr val="tx1"/>
                </a:solidFill>
                <a:latin typeface="Arial" panose="020B0604020202020204" pitchFamily="34" charset="0"/>
              </a:defRPr>
            </a:lvl3pPr>
            <a:lvl4pPr marL="1661585" indent="-237369">
              <a:defRPr sz="1600">
                <a:solidFill>
                  <a:schemeClr val="tx1"/>
                </a:solidFill>
                <a:latin typeface="Arial" panose="020B0604020202020204" pitchFamily="34" charset="0"/>
              </a:defRPr>
            </a:lvl4pPr>
            <a:lvl5pPr marL="2136324" indent="-237369">
              <a:defRPr sz="1600">
                <a:solidFill>
                  <a:schemeClr val="tx1"/>
                </a:solidFill>
                <a:latin typeface="Arial" panose="020B0604020202020204" pitchFamily="34" charset="0"/>
              </a:defRPr>
            </a:lvl5pPr>
            <a:lvl6pPr marL="2611062" indent="-237369" eaLnBrk="0" fontAlgn="base" hangingPunct="0">
              <a:spcBef>
                <a:spcPct val="0"/>
              </a:spcBef>
              <a:spcAft>
                <a:spcPct val="0"/>
              </a:spcAft>
              <a:defRPr sz="1600">
                <a:solidFill>
                  <a:schemeClr val="tx1"/>
                </a:solidFill>
                <a:latin typeface="Arial" panose="020B0604020202020204" pitchFamily="34" charset="0"/>
              </a:defRPr>
            </a:lvl6pPr>
            <a:lvl7pPr marL="3085801" indent="-237369" eaLnBrk="0" fontAlgn="base" hangingPunct="0">
              <a:spcBef>
                <a:spcPct val="0"/>
              </a:spcBef>
              <a:spcAft>
                <a:spcPct val="0"/>
              </a:spcAft>
              <a:defRPr sz="1600">
                <a:solidFill>
                  <a:schemeClr val="tx1"/>
                </a:solidFill>
                <a:latin typeface="Arial" panose="020B0604020202020204" pitchFamily="34" charset="0"/>
              </a:defRPr>
            </a:lvl7pPr>
            <a:lvl8pPr marL="3560540" indent="-237369" eaLnBrk="0" fontAlgn="base" hangingPunct="0">
              <a:spcBef>
                <a:spcPct val="0"/>
              </a:spcBef>
              <a:spcAft>
                <a:spcPct val="0"/>
              </a:spcAft>
              <a:defRPr sz="1600">
                <a:solidFill>
                  <a:schemeClr val="tx1"/>
                </a:solidFill>
                <a:latin typeface="Arial" panose="020B0604020202020204" pitchFamily="34" charset="0"/>
              </a:defRPr>
            </a:lvl8pPr>
            <a:lvl9pPr marL="4035279" indent="-237369" eaLnBrk="0" fontAlgn="base" hangingPunct="0">
              <a:spcBef>
                <a:spcPct val="0"/>
              </a:spcBef>
              <a:spcAft>
                <a:spcPct val="0"/>
              </a:spcAft>
              <a:defRPr sz="1600">
                <a:solidFill>
                  <a:schemeClr val="tx1"/>
                </a:solidFill>
                <a:latin typeface="Arial" panose="020B0604020202020204" pitchFamily="34" charset="0"/>
              </a:defRPr>
            </a:lvl9pPr>
          </a:lstStyle>
          <a:p>
            <a:fld id="{1130F942-4662-48C2-9820-3F435390F263}" type="slidenum">
              <a:rPr lang="en-US" altLang="en-US" sz="1200"/>
              <a:pPr/>
              <a:t>7</a:t>
            </a:fld>
            <a:endParaRPr lang="en-US" altLang="en-US" sz="1200"/>
          </a:p>
        </p:txBody>
      </p:sp>
    </p:spTree>
    <p:extLst>
      <p:ext uri="{BB962C8B-B14F-4D97-AF65-F5344CB8AC3E}">
        <p14:creationId xmlns:p14="http://schemas.microsoft.com/office/powerpoint/2010/main" val="37277873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61ABFF-7BBB-5F70-EFB0-092BAC38E967}"/>
            </a:ext>
          </a:extLst>
        </p:cNvPr>
        <p:cNvGrpSpPr/>
        <p:nvPr/>
      </p:nvGrpSpPr>
      <p:grpSpPr>
        <a:xfrm>
          <a:off x="0" y="0"/>
          <a:ext cx="0" cy="0"/>
          <a:chOff x="0" y="0"/>
          <a:chExt cx="0" cy="0"/>
        </a:xfrm>
      </p:grpSpPr>
      <p:sp>
        <p:nvSpPr>
          <p:cNvPr id="5122" name="Slide Image Placeholder 1">
            <a:extLst>
              <a:ext uri="{FF2B5EF4-FFF2-40B4-BE49-F238E27FC236}">
                <a16:creationId xmlns:a16="http://schemas.microsoft.com/office/drawing/2014/main" id="{0796A812-F06F-7009-89E8-62E01370059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a:extLst>
              <a:ext uri="{FF2B5EF4-FFF2-40B4-BE49-F238E27FC236}">
                <a16:creationId xmlns:a16="http://schemas.microsoft.com/office/drawing/2014/main" id="{5911A732-B36A-55B3-2D54-F19490BB416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That’s my hero, my son, Brad! Read from slide.</a:t>
            </a:r>
          </a:p>
        </p:txBody>
      </p:sp>
      <p:sp>
        <p:nvSpPr>
          <p:cNvPr id="5124" name="Slide Number Placeholder 3">
            <a:extLst>
              <a:ext uri="{FF2B5EF4-FFF2-40B4-BE49-F238E27FC236}">
                <a16:creationId xmlns:a16="http://schemas.microsoft.com/office/drawing/2014/main" id="{705E9A01-77EB-FCAE-9FA1-703240D53ED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600">
                <a:solidFill>
                  <a:schemeClr val="tx1"/>
                </a:solidFill>
                <a:latin typeface="Arial" panose="020B0604020202020204" pitchFamily="34" charset="0"/>
              </a:defRPr>
            </a:lvl1pPr>
            <a:lvl2pPr marL="771450" indent="-296711">
              <a:defRPr sz="1600">
                <a:solidFill>
                  <a:schemeClr val="tx1"/>
                </a:solidFill>
                <a:latin typeface="Arial" panose="020B0604020202020204" pitchFamily="34" charset="0"/>
              </a:defRPr>
            </a:lvl2pPr>
            <a:lvl3pPr marL="1186847" indent="-237369">
              <a:defRPr sz="1600">
                <a:solidFill>
                  <a:schemeClr val="tx1"/>
                </a:solidFill>
                <a:latin typeface="Arial" panose="020B0604020202020204" pitchFamily="34" charset="0"/>
              </a:defRPr>
            </a:lvl3pPr>
            <a:lvl4pPr marL="1661585" indent="-237369">
              <a:defRPr sz="1600">
                <a:solidFill>
                  <a:schemeClr val="tx1"/>
                </a:solidFill>
                <a:latin typeface="Arial" panose="020B0604020202020204" pitchFamily="34" charset="0"/>
              </a:defRPr>
            </a:lvl4pPr>
            <a:lvl5pPr marL="2136324" indent="-237369">
              <a:defRPr sz="1600">
                <a:solidFill>
                  <a:schemeClr val="tx1"/>
                </a:solidFill>
                <a:latin typeface="Arial" panose="020B0604020202020204" pitchFamily="34" charset="0"/>
              </a:defRPr>
            </a:lvl5pPr>
            <a:lvl6pPr marL="2611062" indent="-237369" eaLnBrk="0" fontAlgn="base" hangingPunct="0">
              <a:spcBef>
                <a:spcPct val="0"/>
              </a:spcBef>
              <a:spcAft>
                <a:spcPct val="0"/>
              </a:spcAft>
              <a:defRPr sz="1600">
                <a:solidFill>
                  <a:schemeClr val="tx1"/>
                </a:solidFill>
                <a:latin typeface="Arial" panose="020B0604020202020204" pitchFamily="34" charset="0"/>
              </a:defRPr>
            </a:lvl6pPr>
            <a:lvl7pPr marL="3085801" indent="-237369" eaLnBrk="0" fontAlgn="base" hangingPunct="0">
              <a:spcBef>
                <a:spcPct val="0"/>
              </a:spcBef>
              <a:spcAft>
                <a:spcPct val="0"/>
              </a:spcAft>
              <a:defRPr sz="1600">
                <a:solidFill>
                  <a:schemeClr val="tx1"/>
                </a:solidFill>
                <a:latin typeface="Arial" panose="020B0604020202020204" pitchFamily="34" charset="0"/>
              </a:defRPr>
            </a:lvl7pPr>
            <a:lvl8pPr marL="3560540" indent="-237369" eaLnBrk="0" fontAlgn="base" hangingPunct="0">
              <a:spcBef>
                <a:spcPct val="0"/>
              </a:spcBef>
              <a:spcAft>
                <a:spcPct val="0"/>
              </a:spcAft>
              <a:defRPr sz="1600">
                <a:solidFill>
                  <a:schemeClr val="tx1"/>
                </a:solidFill>
                <a:latin typeface="Arial" panose="020B0604020202020204" pitchFamily="34" charset="0"/>
              </a:defRPr>
            </a:lvl8pPr>
            <a:lvl9pPr marL="4035279" indent="-237369" eaLnBrk="0" fontAlgn="base" hangingPunct="0">
              <a:spcBef>
                <a:spcPct val="0"/>
              </a:spcBef>
              <a:spcAft>
                <a:spcPct val="0"/>
              </a:spcAft>
              <a:defRPr sz="1600">
                <a:solidFill>
                  <a:schemeClr val="tx1"/>
                </a:solidFill>
                <a:latin typeface="Arial" panose="020B0604020202020204" pitchFamily="34" charset="0"/>
              </a:defRPr>
            </a:lvl9pPr>
          </a:lstStyle>
          <a:p>
            <a:fld id="{55FB5F92-F911-4FBF-ADA2-C3F0CB6B4CD2}" type="slidenum">
              <a:rPr lang="en-US" altLang="en-US" sz="1200"/>
              <a:pPr/>
              <a:t>8</a:t>
            </a:fld>
            <a:endParaRPr lang="en-US" altLang="en-US" sz="1200"/>
          </a:p>
        </p:txBody>
      </p:sp>
    </p:spTree>
    <p:extLst>
      <p:ext uri="{BB962C8B-B14F-4D97-AF65-F5344CB8AC3E}">
        <p14:creationId xmlns:p14="http://schemas.microsoft.com/office/powerpoint/2010/main" val="22660586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5B40A1-AE62-860D-799A-C4B989328272}"/>
            </a:ext>
          </a:extLst>
        </p:cNvPr>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72B94D21-8B60-4DD9-52F2-7C80B3537C7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a:extLst>
              <a:ext uri="{FF2B5EF4-FFF2-40B4-BE49-F238E27FC236}">
                <a16:creationId xmlns:a16="http://schemas.microsoft.com/office/drawing/2014/main" id="{EE4A09F8-4F7F-162D-43E0-B13540DD1A3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If you google “Veteran mortgage benefits” or “Military benefits when buying a home” you’ll get thousands &amp; thousands of results. You’ll see beautifully constructed websites with American Flags, smiling military families, and official looking language. 98% of what you find is junk, scams or marketing. It’s unfortunate. Our military families deserve better.</a:t>
            </a:r>
          </a:p>
          <a:p>
            <a:pPr eaLnBrk="1" hangingPunct="1">
              <a:spcBef>
                <a:spcPct val="0"/>
              </a:spcBef>
            </a:pPr>
            <a:endParaRPr lang="en-US" altLang="en-US" dirty="0"/>
          </a:p>
          <a:p>
            <a:pPr eaLnBrk="1" hangingPunct="1">
              <a:spcBef>
                <a:spcPct val="0"/>
              </a:spcBef>
            </a:pPr>
            <a:r>
              <a:rPr lang="en-US" altLang="en-US" dirty="0"/>
              <a:t>There is another popular program that you might of head of called, Homes for Heroes. And, as I compare the two programs please know that I’m not “Bashing” Homes for Heroes. Any program that gives real benefit to military families I’m all in for. I just happen to think our program offers much, much more value to the service member and a real estate agent. So let’s compare the two.</a:t>
            </a:r>
          </a:p>
        </p:txBody>
      </p:sp>
      <p:sp>
        <p:nvSpPr>
          <p:cNvPr id="15364" name="Slide Number Placeholder 3">
            <a:extLst>
              <a:ext uri="{FF2B5EF4-FFF2-40B4-BE49-F238E27FC236}">
                <a16:creationId xmlns:a16="http://schemas.microsoft.com/office/drawing/2014/main" id="{ECB4842D-2048-AA19-1ACE-47533932C87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600">
                <a:solidFill>
                  <a:schemeClr val="tx1"/>
                </a:solidFill>
                <a:latin typeface="Arial" panose="020B0604020202020204" pitchFamily="34" charset="0"/>
              </a:defRPr>
            </a:lvl1pPr>
            <a:lvl2pPr marL="771450" indent="-296711">
              <a:defRPr sz="1600">
                <a:solidFill>
                  <a:schemeClr val="tx1"/>
                </a:solidFill>
                <a:latin typeface="Arial" panose="020B0604020202020204" pitchFamily="34" charset="0"/>
              </a:defRPr>
            </a:lvl2pPr>
            <a:lvl3pPr marL="1186847" indent="-237369">
              <a:defRPr sz="1600">
                <a:solidFill>
                  <a:schemeClr val="tx1"/>
                </a:solidFill>
                <a:latin typeface="Arial" panose="020B0604020202020204" pitchFamily="34" charset="0"/>
              </a:defRPr>
            </a:lvl3pPr>
            <a:lvl4pPr marL="1661585" indent="-237369">
              <a:defRPr sz="1600">
                <a:solidFill>
                  <a:schemeClr val="tx1"/>
                </a:solidFill>
                <a:latin typeface="Arial" panose="020B0604020202020204" pitchFamily="34" charset="0"/>
              </a:defRPr>
            </a:lvl4pPr>
            <a:lvl5pPr marL="2136324" indent="-237369">
              <a:defRPr sz="1600">
                <a:solidFill>
                  <a:schemeClr val="tx1"/>
                </a:solidFill>
                <a:latin typeface="Arial" panose="020B0604020202020204" pitchFamily="34" charset="0"/>
              </a:defRPr>
            </a:lvl5pPr>
            <a:lvl6pPr marL="2611062" indent="-237369" eaLnBrk="0" fontAlgn="base" hangingPunct="0">
              <a:spcBef>
                <a:spcPct val="0"/>
              </a:spcBef>
              <a:spcAft>
                <a:spcPct val="0"/>
              </a:spcAft>
              <a:defRPr sz="1600">
                <a:solidFill>
                  <a:schemeClr val="tx1"/>
                </a:solidFill>
                <a:latin typeface="Arial" panose="020B0604020202020204" pitchFamily="34" charset="0"/>
              </a:defRPr>
            </a:lvl6pPr>
            <a:lvl7pPr marL="3085801" indent="-237369" eaLnBrk="0" fontAlgn="base" hangingPunct="0">
              <a:spcBef>
                <a:spcPct val="0"/>
              </a:spcBef>
              <a:spcAft>
                <a:spcPct val="0"/>
              </a:spcAft>
              <a:defRPr sz="1600">
                <a:solidFill>
                  <a:schemeClr val="tx1"/>
                </a:solidFill>
                <a:latin typeface="Arial" panose="020B0604020202020204" pitchFamily="34" charset="0"/>
              </a:defRPr>
            </a:lvl7pPr>
            <a:lvl8pPr marL="3560540" indent="-237369" eaLnBrk="0" fontAlgn="base" hangingPunct="0">
              <a:spcBef>
                <a:spcPct val="0"/>
              </a:spcBef>
              <a:spcAft>
                <a:spcPct val="0"/>
              </a:spcAft>
              <a:defRPr sz="1600">
                <a:solidFill>
                  <a:schemeClr val="tx1"/>
                </a:solidFill>
                <a:latin typeface="Arial" panose="020B0604020202020204" pitchFamily="34" charset="0"/>
              </a:defRPr>
            </a:lvl8pPr>
            <a:lvl9pPr marL="4035279" indent="-237369" eaLnBrk="0" fontAlgn="base" hangingPunct="0">
              <a:spcBef>
                <a:spcPct val="0"/>
              </a:spcBef>
              <a:spcAft>
                <a:spcPct val="0"/>
              </a:spcAft>
              <a:defRPr sz="1600">
                <a:solidFill>
                  <a:schemeClr val="tx1"/>
                </a:solidFill>
                <a:latin typeface="Arial" panose="020B0604020202020204" pitchFamily="34" charset="0"/>
              </a:defRPr>
            </a:lvl9pPr>
          </a:lstStyle>
          <a:p>
            <a:fld id="{1130F942-4662-48C2-9820-3F435390F263}" type="slidenum">
              <a:rPr lang="en-US" altLang="en-US" sz="1200"/>
              <a:pPr/>
              <a:t>9</a:t>
            </a:fld>
            <a:endParaRPr lang="en-US" altLang="en-US" sz="1200"/>
          </a:p>
        </p:txBody>
      </p:sp>
    </p:spTree>
    <p:extLst>
      <p:ext uri="{BB962C8B-B14F-4D97-AF65-F5344CB8AC3E}">
        <p14:creationId xmlns:p14="http://schemas.microsoft.com/office/powerpoint/2010/main" val="26931528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AE2EE3-A8D9-9CE5-AB2C-BF9EB9BCAF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AA40EE-8BA6-4F70-6894-77C12A4954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15659E-1C66-68A3-0A9E-CF1B1E80AEBB}"/>
              </a:ext>
            </a:extLst>
          </p:cNvPr>
          <p:cNvSpPr>
            <a:spLocks noGrp="1"/>
          </p:cNvSpPr>
          <p:nvPr>
            <p:ph type="body" idx="1"/>
          </p:nvPr>
        </p:nvSpPr>
        <p:spPr/>
        <p:txBody>
          <a:bodyPr/>
          <a:lstStyle/>
          <a:p>
            <a:r>
              <a:rPr lang="en-US" dirty="0"/>
              <a:t>If you click on the Homes for Heroes website, they have this tool that estimates your benefit from using one of their certified real estate agents and loan officers. For a $500,000 home purchase, a service member can expect to receive $4,200.</a:t>
            </a:r>
          </a:p>
        </p:txBody>
      </p:sp>
      <p:sp>
        <p:nvSpPr>
          <p:cNvPr id="4" name="Slide Number Placeholder 3">
            <a:extLst>
              <a:ext uri="{FF2B5EF4-FFF2-40B4-BE49-F238E27FC236}">
                <a16:creationId xmlns:a16="http://schemas.microsoft.com/office/drawing/2014/main" id="{1CF2404D-494F-F57D-699F-8F32AC756AD8}"/>
              </a:ext>
            </a:extLst>
          </p:cNvPr>
          <p:cNvSpPr>
            <a:spLocks noGrp="1"/>
          </p:cNvSpPr>
          <p:nvPr>
            <p:ph type="sldNum" sz="quarter" idx="10"/>
          </p:nvPr>
        </p:nvSpPr>
        <p:spPr/>
        <p:txBody>
          <a:bodyPr/>
          <a:lstStyle/>
          <a:p>
            <a:pPr lvl="0"/>
            <a:fld id="{F03DECB6-6716-41D7-AB18-A10B2E2B0DD2}" type="slidenum">
              <a:rPr lang="en-US" smtClean="0"/>
              <a:pPr lvl="0"/>
              <a:t>10</a:t>
            </a:fld>
            <a:endParaRPr lang="en-US" dirty="0"/>
          </a:p>
        </p:txBody>
      </p:sp>
    </p:spTree>
    <p:extLst>
      <p:ext uri="{BB962C8B-B14F-4D97-AF65-F5344CB8AC3E}">
        <p14:creationId xmlns:p14="http://schemas.microsoft.com/office/powerpoint/2010/main" val="23479318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FED1A-02A9-B0B7-9C0C-F26B6FF4D4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518F5C-E0F6-A02E-8A6F-041FE0FCD6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ABF1F7-4ABC-E263-0D8A-527150DB531B}"/>
              </a:ext>
            </a:extLst>
          </p:cNvPr>
          <p:cNvSpPr>
            <a:spLocks noGrp="1"/>
          </p:cNvSpPr>
          <p:nvPr>
            <p:ph type="body" idx="1"/>
          </p:nvPr>
        </p:nvSpPr>
        <p:spPr/>
        <p:txBody>
          <a:bodyPr/>
          <a:lstStyle/>
          <a:p>
            <a:r>
              <a:rPr lang="en-US" dirty="0"/>
              <a:t>If the service member used the Hometown Hero Credit program, they would receive $10,000 that they could use to pay closing fees, buy down the already low interest rate, or even pay real estate agent commissions.</a:t>
            </a:r>
          </a:p>
        </p:txBody>
      </p:sp>
      <p:sp>
        <p:nvSpPr>
          <p:cNvPr id="4" name="Slide Number Placeholder 3">
            <a:extLst>
              <a:ext uri="{FF2B5EF4-FFF2-40B4-BE49-F238E27FC236}">
                <a16:creationId xmlns:a16="http://schemas.microsoft.com/office/drawing/2014/main" id="{AB0EA1A7-0E4A-5240-9BD7-92609751C851}"/>
              </a:ext>
            </a:extLst>
          </p:cNvPr>
          <p:cNvSpPr>
            <a:spLocks noGrp="1"/>
          </p:cNvSpPr>
          <p:nvPr>
            <p:ph type="sldNum" sz="quarter" idx="10"/>
          </p:nvPr>
        </p:nvSpPr>
        <p:spPr/>
        <p:txBody>
          <a:bodyPr/>
          <a:lstStyle/>
          <a:p>
            <a:pPr lvl="0"/>
            <a:fld id="{F03DECB6-6716-41D7-AB18-A10B2E2B0DD2}" type="slidenum">
              <a:rPr lang="en-US" smtClean="0"/>
              <a:pPr lvl="0"/>
              <a:t>11</a:t>
            </a:fld>
            <a:endParaRPr lang="en-US" dirty="0"/>
          </a:p>
        </p:txBody>
      </p:sp>
    </p:spTree>
    <p:extLst>
      <p:ext uri="{BB962C8B-B14F-4D97-AF65-F5344CB8AC3E}">
        <p14:creationId xmlns:p14="http://schemas.microsoft.com/office/powerpoint/2010/main" val="15705513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C230A-7AFF-99C5-67C0-68E82BEA4B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DCC126-4F3A-2C72-CCFE-847542ADD3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3B600A-B2FB-229D-409D-DC2F3DCAA2A3}"/>
              </a:ext>
            </a:extLst>
          </p:cNvPr>
          <p:cNvSpPr>
            <a:spLocks noGrp="1"/>
          </p:cNvSpPr>
          <p:nvPr>
            <p:ph type="body" idx="1"/>
          </p:nvPr>
        </p:nvSpPr>
        <p:spPr/>
        <p:txBody>
          <a:bodyPr/>
          <a:lstStyle/>
          <a:p>
            <a:r>
              <a:rPr lang="en-US" dirty="0"/>
              <a:t>So, let’s take a deep dive and compare the two programs. Read from the slide.</a:t>
            </a:r>
          </a:p>
        </p:txBody>
      </p:sp>
      <p:sp>
        <p:nvSpPr>
          <p:cNvPr id="4" name="Slide Number Placeholder 3">
            <a:extLst>
              <a:ext uri="{FF2B5EF4-FFF2-40B4-BE49-F238E27FC236}">
                <a16:creationId xmlns:a16="http://schemas.microsoft.com/office/drawing/2014/main" id="{7A723744-615F-C72D-6644-92A62C72C0F0}"/>
              </a:ext>
            </a:extLst>
          </p:cNvPr>
          <p:cNvSpPr>
            <a:spLocks noGrp="1"/>
          </p:cNvSpPr>
          <p:nvPr>
            <p:ph type="sldNum" sz="quarter" idx="10"/>
          </p:nvPr>
        </p:nvSpPr>
        <p:spPr/>
        <p:txBody>
          <a:bodyPr/>
          <a:lstStyle/>
          <a:p>
            <a:pPr lvl="0"/>
            <a:fld id="{F03DECB6-6716-41D7-AB18-A10B2E2B0DD2}" type="slidenum">
              <a:rPr lang="en-US" smtClean="0"/>
              <a:pPr lvl="0"/>
              <a:t>12</a:t>
            </a:fld>
            <a:endParaRPr lang="en-US" dirty="0"/>
          </a:p>
        </p:txBody>
      </p:sp>
    </p:spTree>
    <p:extLst>
      <p:ext uri="{BB962C8B-B14F-4D97-AF65-F5344CB8AC3E}">
        <p14:creationId xmlns:p14="http://schemas.microsoft.com/office/powerpoint/2010/main" val="31233772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80BC8A-133E-33AC-23A7-58D9C14A7A2C}"/>
            </a:ext>
          </a:extLst>
        </p:cNvPr>
        <p:cNvGrpSpPr/>
        <p:nvPr/>
      </p:nvGrpSpPr>
      <p:grpSpPr>
        <a:xfrm>
          <a:off x="0" y="0"/>
          <a:ext cx="0" cy="0"/>
          <a:chOff x="0" y="0"/>
          <a:chExt cx="0" cy="0"/>
        </a:xfrm>
      </p:grpSpPr>
      <p:sp>
        <p:nvSpPr>
          <p:cNvPr id="5122" name="Slide Image Placeholder 1">
            <a:extLst>
              <a:ext uri="{FF2B5EF4-FFF2-40B4-BE49-F238E27FC236}">
                <a16:creationId xmlns:a16="http://schemas.microsoft.com/office/drawing/2014/main" id="{5FDCA10F-ED0B-B459-86BD-DA87385CDD6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a:extLst>
              <a:ext uri="{FF2B5EF4-FFF2-40B4-BE49-F238E27FC236}">
                <a16:creationId xmlns:a16="http://schemas.microsoft.com/office/drawing/2014/main" id="{6F3006E2-5AD3-4DF7-1667-7226E0151DD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We are inviting you today to Build a Business. Build a Legacy. Make a Difference. 100% Free. As a Brand Ambassador for this incredible program we provide you with:</a:t>
            </a:r>
          </a:p>
          <a:p>
            <a:pPr eaLnBrk="1" hangingPunct="1">
              <a:spcBef>
                <a:spcPct val="0"/>
              </a:spcBef>
            </a:pPr>
            <a:endParaRPr lang="en-US" altLang="en-US" dirty="0"/>
          </a:p>
          <a:p>
            <a:pPr>
              <a:spcBef>
                <a:spcPct val="0"/>
              </a:spcBef>
            </a:pPr>
            <a:r>
              <a:rPr lang="en-US" b="1" dirty="0">
                <a:solidFill>
                  <a:srgbClr val="FF0000"/>
                </a:solidFill>
                <a:latin typeface="Century Gothic" panose="020B0502020202020204" pitchFamily="34" charset="0"/>
                <a:ea typeface="Tahoma" panose="020B0604030504040204" pitchFamily="34" charset="0"/>
                <a:cs typeface="Tahoma" panose="020B0604030504040204" pitchFamily="34" charset="0"/>
              </a:rPr>
              <a:t>1. </a:t>
            </a:r>
            <a:r>
              <a:rPr lang="en-US" dirty="0">
                <a:solidFill>
                  <a:schemeClr val="bg1"/>
                </a:solidFill>
                <a:latin typeface="Century Gothic" panose="020B0502020202020204" pitchFamily="34" charset="0"/>
                <a:ea typeface="Tahoma" panose="020B0604030504040204" pitchFamily="34" charset="0"/>
                <a:cs typeface="Tahoma" panose="020B0604030504040204" pitchFamily="34" charset="0"/>
              </a:rPr>
              <a:t>Fully Branded Landing Page complete with your photograph and contact information</a:t>
            </a:r>
          </a:p>
          <a:p>
            <a:pPr>
              <a:spcBef>
                <a:spcPct val="0"/>
              </a:spcBef>
            </a:pPr>
            <a:r>
              <a:rPr lang="en-US" b="1" dirty="0">
                <a:solidFill>
                  <a:srgbClr val="FF0000"/>
                </a:solidFill>
                <a:latin typeface="Century Gothic" panose="020B0502020202020204" pitchFamily="34" charset="0"/>
                <a:ea typeface="Tahoma" panose="020B0604030504040204" pitchFamily="34" charset="0"/>
                <a:cs typeface="Tahoma" panose="020B0604030504040204" pitchFamily="34" charset="0"/>
              </a:rPr>
              <a:t>2. </a:t>
            </a:r>
            <a:r>
              <a:rPr lang="en-US" dirty="0">
                <a:solidFill>
                  <a:schemeClr val="bg1"/>
                </a:solidFill>
                <a:latin typeface="Century Gothic" panose="020B0502020202020204" pitchFamily="34" charset="0"/>
                <a:ea typeface="Tahoma" panose="020B0604030504040204" pitchFamily="34" charset="0"/>
                <a:cs typeface="Tahoma" panose="020B0604030504040204" pitchFamily="34" charset="0"/>
              </a:rPr>
              <a:t>An Autoresponder where leads / contacts go directly to you</a:t>
            </a:r>
          </a:p>
          <a:p>
            <a:pPr>
              <a:spcBef>
                <a:spcPct val="0"/>
              </a:spcBef>
            </a:pPr>
            <a:r>
              <a:rPr lang="en-US" b="1" dirty="0">
                <a:solidFill>
                  <a:srgbClr val="FF0000"/>
                </a:solidFill>
                <a:latin typeface="Century Gothic" panose="020B0502020202020204" pitchFamily="34" charset="0"/>
                <a:ea typeface="Tahoma" panose="020B0604030504040204" pitchFamily="34" charset="0"/>
                <a:cs typeface="Tahoma" panose="020B0604030504040204" pitchFamily="34" charset="0"/>
              </a:rPr>
              <a:t>3. </a:t>
            </a:r>
            <a:r>
              <a:rPr lang="en-US" dirty="0">
                <a:solidFill>
                  <a:schemeClr val="bg1"/>
                </a:solidFill>
                <a:latin typeface="Century Gothic" panose="020B0502020202020204" pitchFamily="34" charset="0"/>
                <a:ea typeface="Tahoma" panose="020B0604030504040204" pitchFamily="34" charset="0"/>
                <a:cs typeface="Tahoma" panose="020B0604030504040204" pitchFamily="34" charset="0"/>
              </a:rPr>
              <a:t>Done-For-You Social Media Marketing and Flyers</a:t>
            </a:r>
          </a:p>
          <a:p>
            <a:pPr>
              <a:spcBef>
                <a:spcPct val="0"/>
              </a:spcBef>
            </a:pPr>
            <a:r>
              <a:rPr lang="en-US" b="1" dirty="0">
                <a:solidFill>
                  <a:srgbClr val="FF0000"/>
                </a:solidFill>
                <a:latin typeface="Century Gothic" panose="020B0502020202020204" pitchFamily="34" charset="0"/>
                <a:ea typeface="Tahoma" panose="020B0604030504040204" pitchFamily="34" charset="0"/>
                <a:cs typeface="Tahoma" panose="020B0604030504040204" pitchFamily="34" charset="0"/>
              </a:rPr>
              <a:t>4. </a:t>
            </a:r>
            <a:r>
              <a:rPr lang="en-US" dirty="0">
                <a:solidFill>
                  <a:schemeClr val="bg1"/>
                </a:solidFill>
                <a:latin typeface="Century Gothic" panose="020B0502020202020204" pitchFamily="34" charset="0"/>
                <a:ea typeface="Tahoma" panose="020B0604030504040204" pitchFamily="34" charset="0"/>
                <a:cs typeface="Tahoma" panose="020B0604030504040204" pitchFamily="34" charset="0"/>
              </a:rPr>
              <a:t>When we prequalify someone for a home purchase and they do not have a Realtor, we refer them to our Ambassadors</a:t>
            </a:r>
          </a:p>
          <a:p>
            <a:pPr eaLnBrk="1" hangingPunct="1">
              <a:spcBef>
                <a:spcPct val="0"/>
              </a:spcBef>
            </a:pPr>
            <a:endParaRPr lang="en-US" altLang="en-US" dirty="0"/>
          </a:p>
          <a:p>
            <a:pPr eaLnBrk="1" hangingPunct="1">
              <a:spcBef>
                <a:spcPct val="0"/>
              </a:spcBef>
            </a:pPr>
            <a:r>
              <a:rPr lang="en-US" altLang="en-US" dirty="0"/>
              <a:t>And again, the best part of the program is it’s absolutely free to join. Why? Because we believe our nations heroes deserve more than “Thank you for your service” when buying a home. We’re putting heartfelt gratitude over profits. </a:t>
            </a:r>
          </a:p>
        </p:txBody>
      </p:sp>
      <p:sp>
        <p:nvSpPr>
          <p:cNvPr id="5124" name="Slide Number Placeholder 3">
            <a:extLst>
              <a:ext uri="{FF2B5EF4-FFF2-40B4-BE49-F238E27FC236}">
                <a16:creationId xmlns:a16="http://schemas.microsoft.com/office/drawing/2014/main" id="{59C989C2-91C9-AB64-CE28-73B271C8AB5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600">
                <a:solidFill>
                  <a:schemeClr val="tx1"/>
                </a:solidFill>
                <a:latin typeface="Arial" panose="020B0604020202020204" pitchFamily="34" charset="0"/>
              </a:defRPr>
            </a:lvl1pPr>
            <a:lvl2pPr marL="771450" indent="-296711">
              <a:defRPr sz="1600">
                <a:solidFill>
                  <a:schemeClr val="tx1"/>
                </a:solidFill>
                <a:latin typeface="Arial" panose="020B0604020202020204" pitchFamily="34" charset="0"/>
              </a:defRPr>
            </a:lvl2pPr>
            <a:lvl3pPr marL="1186847" indent="-237369">
              <a:defRPr sz="1600">
                <a:solidFill>
                  <a:schemeClr val="tx1"/>
                </a:solidFill>
                <a:latin typeface="Arial" panose="020B0604020202020204" pitchFamily="34" charset="0"/>
              </a:defRPr>
            </a:lvl3pPr>
            <a:lvl4pPr marL="1661585" indent="-237369">
              <a:defRPr sz="1600">
                <a:solidFill>
                  <a:schemeClr val="tx1"/>
                </a:solidFill>
                <a:latin typeface="Arial" panose="020B0604020202020204" pitchFamily="34" charset="0"/>
              </a:defRPr>
            </a:lvl4pPr>
            <a:lvl5pPr marL="2136324" indent="-237369">
              <a:defRPr sz="1600">
                <a:solidFill>
                  <a:schemeClr val="tx1"/>
                </a:solidFill>
                <a:latin typeface="Arial" panose="020B0604020202020204" pitchFamily="34" charset="0"/>
              </a:defRPr>
            </a:lvl5pPr>
            <a:lvl6pPr marL="2611062" indent="-237369" eaLnBrk="0" fontAlgn="base" hangingPunct="0">
              <a:spcBef>
                <a:spcPct val="0"/>
              </a:spcBef>
              <a:spcAft>
                <a:spcPct val="0"/>
              </a:spcAft>
              <a:defRPr sz="1600">
                <a:solidFill>
                  <a:schemeClr val="tx1"/>
                </a:solidFill>
                <a:latin typeface="Arial" panose="020B0604020202020204" pitchFamily="34" charset="0"/>
              </a:defRPr>
            </a:lvl6pPr>
            <a:lvl7pPr marL="3085801" indent="-237369" eaLnBrk="0" fontAlgn="base" hangingPunct="0">
              <a:spcBef>
                <a:spcPct val="0"/>
              </a:spcBef>
              <a:spcAft>
                <a:spcPct val="0"/>
              </a:spcAft>
              <a:defRPr sz="1600">
                <a:solidFill>
                  <a:schemeClr val="tx1"/>
                </a:solidFill>
                <a:latin typeface="Arial" panose="020B0604020202020204" pitchFamily="34" charset="0"/>
              </a:defRPr>
            </a:lvl7pPr>
            <a:lvl8pPr marL="3560540" indent="-237369" eaLnBrk="0" fontAlgn="base" hangingPunct="0">
              <a:spcBef>
                <a:spcPct val="0"/>
              </a:spcBef>
              <a:spcAft>
                <a:spcPct val="0"/>
              </a:spcAft>
              <a:defRPr sz="1600">
                <a:solidFill>
                  <a:schemeClr val="tx1"/>
                </a:solidFill>
                <a:latin typeface="Arial" panose="020B0604020202020204" pitchFamily="34" charset="0"/>
              </a:defRPr>
            </a:lvl8pPr>
            <a:lvl9pPr marL="4035279" indent="-237369" eaLnBrk="0" fontAlgn="base" hangingPunct="0">
              <a:spcBef>
                <a:spcPct val="0"/>
              </a:spcBef>
              <a:spcAft>
                <a:spcPct val="0"/>
              </a:spcAft>
              <a:defRPr sz="1600">
                <a:solidFill>
                  <a:schemeClr val="tx1"/>
                </a:solidFill>
                <a:latin typeface="Arial" panose="020B0604020202020204" pitchFamily="34" charset="0"/>
              </a:defRPr>
            </a:lvl9pPr>
          </a:lstStyle>
          <a:p>
            <a:fld id="{55FB5F92-F911-4FBF-ADA2-C3F0CB6B4CD2}" type="slidenum">
              <a:rPr lang="en-US" altLang="en-US" sz="1200"/>
              <a:pPr/>
              <a:t>13</a:t>
            </a:fld>
            <a:endParaRPr lang="en-US" altLang="en-US" sz="1200"/>
          </a:p>
        </p:txBody>
      </p:sp>
    </p:spTree>
    <p:extLst>
      <p:ext uri="{BB962C8B-B14F-4D97-AF65-F5344CB8AC3E}">
        <p14:creationId xmlns:p14="http://schemas.microsoft.com/office/powerpoint/2010/main" val="20918249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6B0E7F-423A-5798-B288-7887A71BE859}"/>
            </a:ext>
          </a:extLst>
        </p:cNvPr>
        <p:cNvGrpSpPr/>
        <p:nvPr/>
      </p:nvGrpSpPr>
      <p:grpSpPr>
        <a:xfrm>
          <a:off x="0" y="0"/>
          <a:ext cx="0" cy="0"/>
          <a:chOff x="0" y="0"/>
          <a:chExt cx="0" cy="0"/>
        </a:xfrm>
      </p:grpSpPr>
      <p:sp>
        <p:nvSpPr>
          <p:cNvPr id="5122" name="Slide Image Placeholder 1">
            <a:extLst>
              <a:ext uri="{FF2B5EF4-FFF2-40B4-BE49-F238E27FC236}">
                <a16:creationId xmlns:a16="http://schemas.microsoft.com/office/drawing/2014/main" id="{686E55ED-B4C9-6141-945B-C6381E59271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a:extLst>
              <a:ext uri="{FF2B5EF4-FFF2-40B4-BE49-F238E27FC236}">
                <a16:creationId xmlns:a16="http://schemas.microsoft.com/office/drawing/2014/main" id="{AAA6CCEC-46DB-65A5-CE36-696B2451C85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If you’d like join our National Movement, reach out to the PRMG loan officer that invited you to this presentation or click on the QR code and you’ll be directed to a Google Form that will walk you through what we need to get you started.</a:t>
            </a:r>
          </a:p>
        </p:txBody>
      </p:sp>
      <p:sp>
        <p:nvSpPr>
          <p:cNvPr id="5124" name="Slide Number Placeholder 3">
            <a:extLst>
              <a:ext uri="{FF2B5EF4-FFF2-40B4-BE49-F238E27FC236}">
                <a16:creationId xmlns:a16="http://schemas.microsoft.com/office/drawing/2014/main" id="{2A3AB3CE-5B1F-1284-6225-7FD4613125B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600">
                <a:solidFill>
                  <a:schemeClr val="tx1"/>
                </a:solidFill>
                <a:latin typeface="Arial" panose="020B0604020202020204" pitchFamily="34" charset="0"/>
              </a:defRPr>
            </a:lvl1pPr>
            <a:lvl2pPr marL="771450" indent="-296711">
              <a:defRPr sz="1600">
                <a:solidFill>
                  <a:schemeClr val="tx1"/>
                </a:solidFill>
                <a:latin typeface="Arial" panose="020B0604020202020204" pitchFamily="34" charset="0"/>
              </a:defRPr>
            </a:lvl2pPr>
            <a:lvl3pPr marL="1186847" indent="-237369">
              <a:defRPr sz="1600">
                <a:solidFill>
                  <a:schemeClr val="tx1"/>
                </a:solidFill>
                <a:latin typeface="Arial" panose="020B0604020202020204" pitchFamily="34" charset="0"/>
              </a:defRPr>
            </a:lvl3pPr>
            <a:lvl4pPr marL="1661585" indent="-237369">
              <a:defRPr sz="1600">
                <a:solidFill>
                  <a:schemeClr val="tx1"/>
                </a:solidFill>
                <a:latin typeface="Arial" panose="020B0604020202020204" pitchFamily="34" charset="0"/>
              </a:defRPr>
            </a:lvl4pPr>
            <a:lvl5pPr marL="2136324" indent="-237369">
              <a:defRPr sz="1600">
                <a:solidFill>
                  <a:schemeClr val="tx1"/>
                </a:solidFill>
                <a:latin typeface="Arial" panose="020B0604020202020204" pitchFamily="34" charset="0"/>
              </a:defRPr>
            </a:lvl5pPr>
            <a:lvl6pPr marL="2611062" indent="-237369" eaLnBrk="0" fontAlgn="base" hangingPunct="0">
              <a:spcBef>
                <a:spcPct val="0"/>
              </a:spcBef>
              <a:spcAft>
                <a:spcPct val="0"/>
              </a:spcAft>
              <a:defRPr sz="1600">
                <a:solidFill>
                  <a:schemeClr val="tx1"/>
                </a:solidFill>
                <a:latin typeface="Arial" panose="020B0604020202020204" pitchFamily="34" charset="0"/>
              </a:defRPr>
            </a:lvl6pPr>
            <a:lvl7pPr marL="3085801" indent="-237369" eaLnBrk="0" fontAlgn="base" hangingPunct="0">
              <a:spcBef>
                <a:spcPct val="0"/>
              </a:spcBef>
              <a:spcAft>
                <a:spcPct val="0"/>
              </a:spcAft>
              <a:defRPr sz="1600">
                <a:solidFill>
                  <a:schemeClr val="tx1"/>
                </a:solidFill>
                <a:latin typeface="Arial" panose="020B0604020202020204" pitchFamily="34" charset="0"/>
              </a:defRPr>
            </a:lvl7pPr>
            <a:lvl8pPr marL="3560540" indent="-237369" eaLnBrk="0" fontAlgn="base" hangingPunct="0">
              <a:spcBef>
                <a:spcPct val="0"/>
              </a:spcBef>
              <a:spcAft>
                <a:spcPct val="0"/>
              </a:spcAft>
              <a:defRPr sz="1600">
                <a:solidFill>
                  <a:schemeClr val="tx1"/>
                </a:solidFill>
                <a:latin typeface="Arial" panose="020B0604020202020204" pitchFamily="34" charset="0"/>
              </a:defRPr>
            </a:lvl8pPr>
            <a:lvl9pPr marL="4035279" indent="-237369" eaLnBrk="0" fontAlgn="base" hangingPunct="0">
              <a:spcBef>
                <a:spcPct val="0"/>
              </a:spcBef>
              <a:spcAft>
                <a:spcPct val="0"/>
              </a:spcAft>
              <a:defRPr sz="1600">
                <a:solidFill>
                  <a:schemeClr val="tx1"/>
                </a:solidFill>
                <a:latin typeface="Arial" panose="020B0604020202020204" pitchFamily="34" charset="0"/>
              </a:defRPr>
            </a:lvl9pPr>
          </a:lstStyle>
          <a:p>
            <a:fld id="{55FB5F92-F911-4FBF-ADA2-C3F0CB6B4CD2}" type="slidenum">
              <a:rPr lang="en-US" altLang="en-US" sz="1200"/>
              <a:pPr/>
              <a:t>14</a:t>
            </a:fld>
            <a:endParaRPr lang="en-US" altLang="en-US" sz="1200"/>
          </a:p>
        </p:txBody>
      </p:sp>
    </p:spTree>
    <p:extLst>
      <p:ext uri="{BB962C8B-B14F-4D97-AF65-F5344CB8AC3E}">
        <p14:creationId xmlns:p14="http://schemas.microsoft.com/office/powerpoint/2010/main" val="3859929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6F50A2-3888-CF01-A465-E711CB304D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A14C7E-47F1-CE5E-9AAB-D5D68AD433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2B5FF6-9BF0-4E1E-5695-2CA9FB979BE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Hometown Hero Credit…REAL support. REAL impact. REAL heartfelt gratitude. Helping to make homeownership a reality for military families across the country.</a:t>
            </a:r>
          </a:p>
          <a:p>
            <a:endParaRPr lang="en-US" dirty="0"/>
          </a:p>
        </p:txBody>
      </p:sp>
      <p:sp>
        <p:nvSpPr>
          <p:cNvPr id="4" name="Slide Number Placeholder 3">
            <a:extLst>
              <a:ext uri="{FF2B5EF4-FFF2-40B4-BE49-F238E27FC236}">
                <a16:creationId xmlns:a16="http://schemas.microsoft.com/office/drawing/2014/main" id="{47DB169E-594A-7E9F-F9F4-76AAB4200B79}"/>
              </a:ext>
            </a:extLst>
          </p:cNvPr>
          <p:cNvSpPr>
            <a:spLocks noGrp="1"/>
          </p:cNvSpPr>
          <p:nvPr>
            <p:ph type="sldNum" sz="quarter" idx="10"/>
          </p:nvPr>
        </p:nvSpPr>
        <p:spPr/>
        <p:txBody>
          <a:bodyPr/>
          <a:lstStyle/>
          <a:p>
            <a:pPr lvl="0"/>
            <a:fld id="{F03DECB6-6716-41D7-AB18-A10B2E2B0DD2}" type="slidenum">
              <a:rPr lang="en-US" smtClean="0"/>
              <a:pPr lvl="0"/>
              <a:t>15</a:t>
            </a:fld>
            <a:endParaRPr lang="en-US" dirty="0"/>
          </a:p>
        </p:txBody>
      </p:sp>
    </p:spTree>
    <p:extLst>
      <p:ext uri="{BB962C8B-B14F-4D97-AF65-F5344CB8AC3E}">
        <p14:creationId xmlns:p14="http://schemas.microsoft.com/office/powerpoint/2010/main" val="384188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Come join the movement…click on the QR code to </a:t>
            </a:r>
            <a:r>
              <a:rPr lang="en-US"/>
              <a:t>get started.</a:t>
            </a:r>
            <a:endParaRPr lang="en-US" dirty="0"/>
          </a:p>
        </p:txBody>
      </p:sp>
      <p:sp>
        <p:nvSpPr>
          <p:cNvPr id="4" name="Slide Number Placeholder 3"/>
          <p:cNvSpPr>
            <a:spLocks noGrp="1"/>
          </p:cNvSpPr>
          <p:nvPr>
            <p:ph type="sldNum" sz="quarter" idx="10"/>
          </p:nvPr>
        </p:nvSpPr>
        <p:spPr/>
        <p:txBody>
          <a:bodyPr/>
          <a:lstStyle/>
          <a:p>
            <a:pPr lvl="0"/>
            <a:fld id="{F03DECB6-6716-41D7-AB18-A10B2E2B0DD2}" type="slidenum">
              <a:rPr lang="en-US" smtClean="0"/>
              <a:pPr lvl="0"/>
              <a:t>16</a:t>
            </a:fld>
            <a:endParaRPr lang="en-US" dirty="0"/>
          </a:p>
        </p:txBody>
      </p:sp>
    </p:spTree>
    <p:extLst>
      <p:ext uri="{BB962C8B-B14F-4D97-AF65-F5344CB8AC3E}">
        <p14:creationId xmlns:p14="http://schemas.microsoft.com/office/powerpoint/2010/main" val="42083769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29CD13C-F4FB-4373-97D1-6C867B053961}" type="datetimeFigureOut">
              <a:rPr lang="en-US" smtClean="0"/>
              <a:t>10/30/2025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502B30-7B55-4940-859D-683291E8F9D8}" type="slidenum">
              <a:rPr lang="en-US" smtClean="0"/>
              <a:t>‹#›</a:t>
            </a:fld>
            <a:endParaRPr lang="en-US"/>
          </a:p>
        </p:txBody>
      </p:sp>
    </p:spTree>
    <p:extLst>
      <p:ext uri="{BB962C8B-B14F-4D97-AF65-F5344CB8AC3E}">
        <p14:creationId xmlns:p14="http://schemas.microsoft.com/office/powerpoint/2010/main" val="10299108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29CD13C-F4FB-4373-97D1-6C867B053961}" type="datetimeFigureOut">
              <a:rPr lang="en-US" smtClean="0"/>
              <a:t>10/30/2025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502B30-7B55-4940-859D-683291E8F9D8}" type="slidenum">
              <a:rPr lang="en-US" smtClean="0"/>
              <a:t>‹#›</a:t>
            </a:fld>
            <a:endParaRPr lang="en-US"/>
          </a:p>
        </p:txBody>
      </p:sp>
    </p:spTree>
    <p:extLst>
      <p:ext uri="{BB962C8B-B14F-4D97-AF65-F5344CB8AC3E}">
        <p14:creationId xmlns:p14="http://schemas.microsoft.com/office/powerpoint/2010/main" val="7331418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29CD13C-F4FB-4373-97D1-6C867B053961}" type="datetimeFigureOut">
              <a:rPr lang="en-US" smtClean="0"/>
              <a:t>10/30/2025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502B30-7B55-4940-859D-683291E8F9D8}" type="slidenum">
              <a:rPr lang="en-US" smtClean="0"/>
              <a:t>‹#›</a:t>
            </a:fld>
            <a:endParaRPr lang="en-US"/>
          </a:p>
        </p:txBody>
      </p:sp>
    </p:spTree>
    <p:extLst>
      <p:ext uri="{BB962C8B-B14F-4D97-AF65-F5344CB8AC3E}">
        <p14:creationId xmlns:p14="http://schemas.microsoft.com/office/powerpoint/2010/main" val="11562549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29CD13C-F4FB-4373-97D1-6C867B053961}" type="datetimeFigureOut">
              <a:rPr lang="en-US" smtClean="0"/>
              <a:t>10/30/2025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502B30-7B55-4940-859D-683291E8F9D8}" type="slidenum">
              <a:rPr lang="en-US" smtClean="0"/>
              <a:t>‹#›</a:t>
            </a:fld>
            <a:endParaRPr lang="en-US"/>
          </a:p>
        </p:txBody>
      </p:sp>
    </p:spTree>
    <p:extLst>
      <p:ext uri="{BB962C8B-B14F-4D97-AF65-F5344CB8AC3E}">
        <p14:creationId xmlns:p14="http://schemas.microsoft.com/office/powerpoint/2010/main" val="9760750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29CD13C-F4FB-4373-97D1-6C867B053961}" type="datetimeFigureOut">
              <a:rPr lang="en-US" smtClean="0"/>
              <a:t>10/30/2025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B502B30-7B55-4940-859D-683291E8F9D8}" type="slidenum">
              <a:rPr lang="en-US" smtClean="0"/>
              <a:t>‹#›</a:t>
            </a:fld>
            <a:endParaRPr lang="en-US"/>
          </a:p>
        </p:txBody>
      </p:sp>
    </p:spTree>
    <p:extLst>
      <p:ext uri="{BB962C8B-B14F-4D97-AF65-F5344CB8AC3E}">
        <p14:creationId xmlns:p14="http://schemas.microsoft.com/office/powerpoint/2010/main" val="7058601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29CD13C-F4FB-4373-97D1-6C867B053961}" type="datetimeFigureOut">
              <a:rPr lang="en-US" smtClean="0"/>
              <a:t>10/30/2025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B502B30-7B55-4940-859D-683291E8F9D8}" type="slidenum">
              <a:rPr lang="en-US" smtClean="0"/>
              <a:t>‹#›</a:t>
            </a:fld>
            <a:endParaRPr lang="en-US"/>
          </a:p>
        </p:txBody>
      </p:sp>
    </p:spTree>
    <p:extLst>
      <p:ext uri="{BB962C8B-B14F-4D97-AF65-F5344CB8AC3E}">
        <p14:creationId xmlns:p14="http://schemas.microsoft.com/office/powerpoint/2010/main" val="235106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9CD13C-F4FB-4373-97D1-6C867B053961}" type="datetimeFigureOut">
              <a:rPr lang="en-US" smtClean="0"/>
              <a:t>10/30/2025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B502B30-7B55-4940-859D-683291E8F9D8}" type="slidenum">
              <a:rPr lang="en-US" smtClean="0"/>
              <a:t>‹#›</a:t>
            </a:fld>
            <a:endParaRPr lang="en-US"/>
          </a:p>
        </p:txBody>
      </p:sp>
    </p:spTree>
    <p:extLst>
      <p:ext uri="{BB962C8B-B14F-4D97-AF65-F5344CB8AC3E}">
        <p14:creationId xmlns:p14="http://schemas.microsoft.com/office/powerpoint/2010/main" val="35230349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29CD13C-F4FB-4373-97D1-6C867B053961}" type="datetimeFigureOut">
              <a:rPr lang="en-US" smtClean="0"/>
              <a:t>10/30/2025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502B30-7B55-4940-859D-683291E8F9D8}" type="slidenum">
              <a:rPr lang="en-US" smtClean="0"/>
              <a:t>‹#›</a:t>
            </a:fld>
            <a:endParaRPr lang="en-US"/>
          </a:p>
        </p:txBody>
      </p:sp>
    </p:spTree>
    <p:extLst>
      <p:ext uri="{BB962C8B-B14F-4D97-AF65-F5344CB8AC3E}">
        <p14:creationId xmlns:p14="http://schemas.microsoft.com/office/powerpoint/2010/main" val="14261890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29CD13C-F4FB-4373-97D1-6C867B053961}" type="datetimeFigureOut">
              <a:rPr lang="en-US" smtClean="0"/>
              <a:t>10/30/2025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502B30-7B55-4940-859D-683291E8F9D8}" type="slidenum">
              <a:rPr lang="en-US" smtClean="0"/>
              <a:t>‹#›</a:t>
            </a:fld>
            <a:endParaRPr lang="en-US"/>
          </a:p>
        </p:txBody>
      </p:sp>
    </p:spTree>
    <p:extLst>
      <p:ext uri="{BB962C8B-B14F-4D97-AF65-F5344CB8AC3E}">
        <p14:creationId xmlns:p14="http://schemas.microsoft.com/office/powerpoint/2010/main" val="28524419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29CD13C-F4FB-4373-97D1-6C867B053961}" type="datetimeFigureOut">
              <a:rPr lang="en-US" smtClean="0"/>
              <a:t>10/30/2025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502B30-7B55-4940-859D-683291E8F9D8}" type="slidenum">
              <a:rPr lang="en-US" smtClean="0"/>
              <a:t>‹#›</a:t>
            </a:fld>
            <a:endParaRPr lang="en-US"/>
          </a:p>
        </p:txBody>
      </p:sp>
    </p:spTree>
    <p:extLst>
      <p:ext uri="{BB962C8B-B14F-4D97-AF65-F5344CB8AC3E}">
        <p14:creationId xmlns:p14="http://schemas.microsoft.com/office/powerpoint/2010/main" val="11419487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29CD13C-F4FB-4373-97D1-6C867B053961}" type="datetimeFigureOut">
              <a:rPr lang="en-US" smtClean="0"/>
              <a:t>10/30/2025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502B30-7B55-4940-859D-683291E8F9D8}" type="slidenum">
              <a:rPr lang="en-US" smtClean="0"/>
              <a:t>‹#›</a:t>
            </a:fld>
            <a:endParaRPr lang="en-US"/>
          </a:p>
        </p:txBody>
      </p:sp>
    </p:spTree>
    <p:extLst>
      <p:ext uri="{BB962C8B-B14F-4D97-AF65-F5344CB8AC3E}">
        <p14:creationId xmlns:p14="http://schemas.microsoft.com/office/powerpoint/2010/main" val="24945036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9CD13C-F4FB-4373-97D1-6C867B053961}" type="datetimeFigureOut">
              <a:rPr lang="en-US" smtClean="0"/>
              <a:t>10/30/2025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502B30-7B55-4940-859D-683291E8F9D8}" type="slidenum">
              <a:rPr lang="en-US" smtClean="0"/>
              <a:t>‹#›</a:t>
            </a:fld>
            <a:endParaRPr lang="en-US"/>
          </a:p>
        </p:txBody>
      </p:sp>
    </p:spTree>
    <p:extLst>
      <p:ext uri="{BB962C8B-B14F-4D97-AF65-F5344CB8AC3E}">
        <p14:creationId xmlns:p14="http://schemas.microsoft.com/office/powerpoint/2010/main" val="27364437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2.jpeg"/><Relationship Id="rId7" Type="http://schemas.openxmlformats.org/officeDocument/2006/relationships/hyperlink" Target="mailto:Sstacy@PRMG.net" TargetMode="External"/><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hyperlink" Target="mailto:Bstacy@PRMG.net"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holding a small house&#10;&#10;AI-generated content may be incorrect.">
            <a:extLst>
              <a:ext uri="{FF2B5EF4-FFF2-40B4-BE49-F238E27FC236}">
                <a16:creationId xmlns:a16="http://schemas.microsoft.com/office/drawing/2014/main" id="{4DD102A9-DA31-0FC5-14FD-16EE2616EF6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16205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blue background with stars and text&#10;&#10;AI-generated content may be incorrect.">
            <a:extLst>
              <a:ext uri="{FF2B5EF4-FFF2-40B4-BE49-F238E27FC236}">
                <a16:creationId xmlns:a16="http://schemas.microsoft.com/office/drawing/2014/main" id="{C616EDD4-D3D6-4384-0F5F-26EFB83885D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TextBox 8"/>
          <p:cNvSpPr txBox="1"/>
          <p:nvPr/>
        </p:nvSpPr>
        <p:spPr>
          <a:xfrm>
            <a:off x="631870" y="749897"/>
            <a:ext cx="7880260" cy="369332"/>
          </a:xfrm>
          <a:prstGeom prst="rect">
            <a:avLst/>
          </a:prstGeom>
          <a:noFill/>
        </p:spPr>
        <p:txBody>
          <a:bodyPr wrap="square" rtlCol="0">
            <a:spAutoFit/>
          </a:bodyPr>
          <a:lstStyle/>
          <a:p>
            <a:r>
              <a:rPr lang="en-US" sz="1800" b="1" dirty="0">
                <a:solidFill>
                  <a:schemeClr val="bg1"/>
                </a:solidFill>
                <a:latin typeface="Century Gothic" panose="020B0502020202020204" pitchFamily="34" charset="0"/>
              </a:rPr>
              <a:t>                             </a:t>
            </a:r>
            <a:endParaRPr lang="en-US" sz="1550" b="1" i="1" dirty="0">
              <a:solidFill>
                <a:schemeClr val="bg1"/>
              </a:solidFill>
              <a:latin typeface="Century Gothic" panose="020B0502020202020204" pitchFamily="34" charset="0"/>
            </a:endParaRPr>
          </a:p>
        </p:txBody>
      </p:sp>
      <p:sp>
        <p:nvSpPr>
          <p:cNvPr id="5" name="Text Box 4"/>
          <p:cNvSpPr txBox="1">
            <a:spLocks noChangeArrowheads="1"/>
          </p:cNvSpPr>
          <p:nvPr/>
        </p:nvSpPr>
        <p:spPr bwMode="auto">
          <a:xfrm>
            <a:off x="408308" y="934563"/>
            <a:ext cx="6037748" cy="4616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817563">
              <a:spcBef>
                <a:spcPct val="20000"/>
              </a:spcBef>
              <a:buClr>
                <a:schemeClr val="hlink"/>
              </a:buClr>
              <a:buSzPct val="120000"/>
              <a:buChar char="•"/>
              <a:defRPr sz="3200">
                <a:solidFill>
                  <a:schemeClr val="tx1"/>
                </a:solidFill>
                <a:latin typeface="Tahoma" panose="020B0604030504040204" pitchFamily="34" charset="0"/>
              </a:defRPr>
            </a:lvl1pPr>
            <a:lvl2pPr marL="742950" indent="-285750" defTabSz="817563">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defTabSz="817563">
              <a:spcBef>
                <a:spcPct val="20000"/>
              </a:spcBef>
              <a:buClr>
                <a:schemeClr val="hlink"/>
              </a:buClr>
              <a:buSzPct val="120000"/>
              <a:buChar char="•"/>
              <a:defRPr sz="2400">
                <a:solidFill>
                  <a:schemeClr val="tx1"/>
                </a:solidFill>
                <a:latin typeface="Tahoma" panose="020B0604030504040204" pitchFamily="34" charset="0"/>
              </a:defRPr>
            </a:lvl3pPr>
            <a:lvl4pPr marL="1600200" indent="-228600" defTabSz="817563">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defTabSz="817563">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defTabSz="817563"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defTabSz="817563"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defTabSz="817563"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defTabSz="817563"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en-US" altLang="en-US" sz="1600" dirty="0">
                <a:solidFill>
                  <a:schemeClr val="bg1"/>
                </a:solidFill>
                <a:latin typeface="Century Gothic" panose="020B0502020202020204" pitchFamily="34" charset="0"/>
              </a:rPr>
              <a:t>My name is, </a:t>
            </a:r>
            <a:r>
              <a:rPr lang="en-US" altLang="en-US" sz="1600" b="1" dirty="0">
                <a:solidFill>
                  <a:schemeClr val="bg1"/>
                </a:solidFill>
                <a:latin typeface="Century Gothic" panose="020B0502020202020204" pitchFamily="34" charset="0"/>
              </a:rPr>
              <a:t>Brett Stacy </a:t>
            </a:r>
            <a:r>
              <a:rPr lang="en-US" altLang="en-US" sz="1600" dirty="0">
                <a:solidFill>
                  <a:schemeClr val="bg1"/>
                </a:solidFill>
                <a:latin typeface="Century Gothic" panose="020B0502020202020204" pitchFamily="34" charset="0"/>
              </a:rPr>
              <a:t>and I am a </a:t>
            </a:r>
            <a:r>
              <a:rPr lang="en-US" altLang="en-US" sz="1600" b="1" dirty="0">
                <a:solidFill>
                  <a:schemeClr val="bg1"/>
                </a:solidFill>
                <a:latin typeface="Century Gothic" panose="020B0502020202020204" pitchFamily="34" charset="0"/>
              </a:rPr>
              <a:t>20-year veteran </a:t>
            </a:r>
            <a:r>
              <a:rPr lang="en-US" altLang="en-US" sz="1600" dirty="0">
                <a:solidFill>
                  <a:schemeClr val="bg1"/>
                </a:solidFill>
                <a:latin typeface="Century Gothic" panose="020B0502020202020204" pitchFamily="34" charset="0"/>
              </a:rPr>
              <a:t>of the mortgage industry. I’ve closed hundreds of loans and still managed to remain married 40 year to the love of my life. I have 3 beautiful children and 6 wonderful grandchildren. I’m a 42-year resident of Southern California’s High Desert.</a:t>
            </a:r>
          </a:p>
          <a:p>
            <a:pPr eaLnBrk="1" hangingPunct="1">
              <a:spcBef>
                <a:spcPct val="0"/>
              </a:spcBef>
              <a:buClrTx/>
              <a:buSzTx/>
              <a:buFontTx/>
              <a:buNone/>
            </a:pPr>
            <a:endParaRPr lang="en-US" altLang="en-US" sz="1600" dirty="0">
              <a:solidFill>
                <a:schemeClr val="bg1"/>
              </a:solidFill>
              <a:latin typeface="Century Gothic" panose="020B0502020202020204" pitchFamily="34" charset="0"/>
            </a:endParaRPr>
          </a:p>
          <a:p>
            <a:pPr eaLnBrk="1" hangingPunct="1">
              <a:spcBef>
                <a:spcPct val="0"/>
              </a:spcBef>
              <a:buClrTx/>
              <a:buSzTx/>
              <a:buFontTx/>
              <a:buNone/>
            </a:pPr>
            <a:endParaRPr lang="en-US" altLang="en-US" sz="1400" dirty="0">
              <a:solidFill>
                <a:schemeClr val="bg1"/>
              </a:solidFill>
              <a:latin typeface="Century Gothic" panose="020B0502020202020204" pitchFamily="34" charset="0"/>
            </a:endParaRPr>
          </a:p>
          <a:p>
            <a:pPr eaLnBrk="1" hangingPunct="1">
              <a:spcBef>
                <a:spcPct val="0"/>
              </a:spcBef>
              <a:buClrTx/>
              <a:buSzTx/>
              <a:buFontTx/>
              <a:buNone/>
            </a:pPr>
            <a:r>
              <a:rPr lang="en-US" altLang="en-US" sz="1400" b="1" dirty="0">
                <a:solidFill>
                  <a:schemeClr val="bg1"/>
                </a:solidFill>
                <a:latin typeface="Century Gothic" panose="020B0502020202020204" pitchFamily="34" charset="0"/>
              </a:rPr>
              <a:t>Published Author of 7 Books:</a:t>
            </a:r>
          </a:p>
          <a:p>
            <a:pPr marL="285750" indent="-285750" eaLnBrk="1" hangingPunct="1">
              <a:spcBef>
                <a:spcPct val="0"/>
              </a:spcBef>
              <a:buClr>
                <a:srgbClr val="FF0000"/>
              </a:buClr>
              <a:buSzTx/>
              <a:buFont typeface="Wingdings" panose="05000000000000000000" pitchFamily="2" charset="2"/>
              <a:buChar char="ü"/>
            </a:pPr>
            <a:r>
              <a:rPr lang="en-US" altLang="en-US" sz="1300" dirty="0">
                <a:solidFill>
                  <a:schemeClr val="bg1"/>
                </a:solidFill>
                <a:latin typeface="Century Gothic" panose="020B0502020202020204" pitchFamily="34" charset="0"/>
              </a:rPr>
              <a:t>”Living Life by Design”</a:t>
            </a:r>
          </a:p>
          <a:p>
            <a:pPr marL="285750" indent="-285750" eaLnBrk="1" hangingPunct="1">
              <a:spcBef>
                <a:spcPct val="0"/>
              </a:spcBef>
              <a:buClr>
                <a:srgbClr val="FF0000"/>
              </a:buClr>
              <a:buSzTx/>
              <a:buFont typeface="Wingdings" panose="05000000000000000000" pitchFamily="2" charset="2"/>
              <a:buChar char="ü"/>
            </a:pPr>
            <a:r>
              <a:rPr lang="en-US" altLang="en-US" sz="1300" dirty="0">
                <a:solidFill>
                  <a:schemeClr val="bg1"/>
                </a:solidFill>
                <a:latin typeface="Century Gothic" panose="020B0502020202020204" pitchFamily="34" charset="0"/>
              </a:rPr>
              <a:t>”Lessons From A Life Well Lived”</a:t>
            </a:r>
          </a:p>
          <a:p>
            <a:pPr marL="285750" indent="-285750" eaLnBrk="1" hangingPunct="1">
              <a:spcBef>
                <a:spcPct val="0"/>
              </a:spcBef>
              <a:buClr>
                <a:srgbClr val="FF0000"/>
              </a:buClr>
              <a:buSzTx/>
              <a:buFont typeface="Wingdings" panose="05000000000000000000" pitchFamily="2" charset="2"/>
              <a:buChar char="ü"/>
            </a:pPr>
            <a:r>
              <a:rPr lang="en-US" altLang="en-US" sz="1300" dirty="0">
                <a:solidFill>
                  <a:schemeClr val="bg1"/>
                </a:solidFill>
                <a:latin typeface="Century Gothic" panose="020B0502020202020204" pitchFamily="34" charset="0"/>
              </a:rPr>
              <a:t>”The Reverse Mortgage Roadmap”</a:t>
            </a:r>
          </a:p>
          <a:p>
            <a:pPr marL="285750" indent="-285750" eaLnBrk="1" hangingPunct="1">
              <a:spcBef>
                <a:spcPct val="0"/>
              </a:spcBef>
              <a:buClr>
                <a:srgbClr val="FF0000"/>
              </a:buClr>
              <a:buSzTx/>
              <a:buFont typeface="Wingdings" panose="05000000000000000000" pitchFamily="2" charset="2"/>
              <a:buChar char="ü"/>
            </a:pPr>
            <a:r>
              <a:rPr lang="en-US" altLang="en-US" sz="1300" dirty="0">
                <a:solidFill>
                  <a:schemeClr val="bg1"/>
                </a:solidFill>
                <a:latin typeface="Century Gothic" panose="020B0502020202020204" pitchFamily="34" charset="0"/>
              </a:rPr>
              <a:t>”Reverse Mortgage Confidential…The Naked Truth”</a:t>
            </a:r>
          </a:p>
          <a:p>
            <a:pPr marL="285750" indent="-285750" eaLnBrk="1" hangingPunct="1">
              <a:spcBef>
                <a:spcPct val="0"/>
              </a:spcBef>
              <a:buClr>
                <a:srgbClr val="FF0000"/>
              </a:buClr>
              <a:buSzTx/>
              <a:buFont typeface="Wingdings" panose="05000000000000000000" pitchFamily="2" charset="2"/>
              <a:buChar char="ü"/>
            </a:pPr>
            <a:r>
              <a:rPr lang="en-US" altLang="en-US" sz="1300" dirty="0">
                <a:solidFill>
                  <a:schemeClr val="bg1"/>
                </a:solidFill>
                <a:latin typeface="Century Gothic" panose="020B0502020202020204" pitchFamily="34" charset="0"/>
              </a:rPr>
              <a:t>”Let’s Talk Reverse Mortgages”</a:t>
            </a:r>
          </a:p>
          <a:p>
            <a:pPr marL="285750" indent="-285750" eaLnBrk="1" hangingPunct="1">
              <a:spcBef>
                <a:spcPct val="0"/>
              </a:spcBef>
              <a:buClr>
                <a:srgbClr val="FF0000"/>
              </a:buClr>
              <a:buSzTx/>
              <a:buFont typeface="Wingdings" panose="05000000000000000000" pitchFamily="2" charset="2"/>
              <a:buChar char="ü"/>
            </a:pPr>
            <a:r>
              <a:rPr lang="en-US" altLang="en-US" sz="1300" dirty="0">
                <a:solidFill>
                  <a:schemeClr val="bg1"/>
                </a:solidFill>
                <a:latin typeface="Century Gothic" panose="020B0502020202020204" pitchFamily="34" charset="0"/>
              </a:rPr>
              <a:t>”Million Dollar Loan Officer”</a:t>
            </a:r>
          </a:p>
          <a:p>
            <a:pPr marL="285750" indent="-285750" eaLnBrk="1" hangingPunct="1">
              <a:spcBef>
                <a:spcPct val="0"/>
              </a:spcBef>
              <a:buClr>
                <a:srgbClr val="FF0000"/>
              </a:buClr>
              <a:buSzTx/>
              <a:buFont typeface="Wingdings" panose="05000000000000000000" pitchFamily="2" charset="2"/>
              <a:buChar char="ü"/>
            </a:pPr>
            <a:r>
              <a:rPr lang="en-US" altLang="en-US" sz="1300" dirty="0">
                <a:solidFill>
                  <a:schemeClr val="bg1"/>
                </a:solidFill>
                <a:latin typeface="Century Gothic" panose="020B0502020202020204" pitchFamily="34" charset="0"/>
              </a:rPr>
              <a:t>”How to FIRE Your Landlord &amp; Buy Your Own Home”</a:t>
            </a:r>
          </a:p>
          <a:p>
            <a:pPr eaLnBrk="1" hangingPunct="1">
              <a:spcBef>
                <a:spcPct val="0"/>
              </a:spcBef>
              <a:buClrTx/>
              <a:buSzTx/>
              <a:buFontTx/>
              <a:buNone/>
            </a:pPr>
            <a:endParaRPr lang="en-US" altLang="en-US" sz="1300" dirty="0">
              <a:solidFill>
                <a:schemeClr val="bg1"/>
              </a:solidFill>
              <a:latin typeface="Century Gothic" panose="020B0502020202020204" pitchFamily="34" charset="0"/>
            </a:endParaRPr>
          </a:p>
          <a:p>
            <a:pPr eaLnBrk="1" hangingPunct="1">
              <a:spcBef>
                <a:spcPct val="0"/>
              </a:spcBef>
              <a:buClrTx/>
              <a:buSzTx/>
              <a:buFontTx/>
              <a:buNone/>
            </a:pPr>
            <a:endParaRPr lang="en-US" altLang="en-US" sz="1300" dirty="0">
              <a:solidFill>
                <a:schemeClr val="bg1"/>
              </a:solidFill>
              <a:latin typeface="Century Gothic" panose="020B0502020202020204" pitchFamily="34" charset="0"/>
            </a:endParaRPr>
          </a:p>
          <a:p>
            <a:pPr eaLnBrk="1" hangingPunct="1">
              <a:spcBef>
                <a:spcPct val="0"/>
              </a:spcBef>
              <a:buClrTx/>
              <a:buSzTx/>
              <a:buFontTx/>
              <a:buNone/>
            </a:pPr>
            <a:r>
              <a:rPr lang="en-US" altLang="en-US" sz="1400" b="1" dirty="0">
                <a:solidFill>
                  <a:schemeClr val="bg1"/>
                </a:solidFill>
                <a:latin typeface="Century Gothic" panose="020B0502020202020204" pitchFamily="34" charset="0"/>
              </a:rPr>
              <a:t>Certifications / Licenses:</a:t>
            </a:r>
          </a:p>
          <a:p>
            <a:pPr marL="285750" indent="-285750">
              <a:spcBef>
                <a:spcPct val="0"/>
              </a:spcBef>
              <a:buClr>
                <a:srgbClr val="FF0000"/>
              </a:buClr>
              <a:buSzTx/>
              <a:buFont typeface="Wingdings" panose="05000000000000000000" pitchFamily="2" charset="2"/>
              <a:buChar char="ü"/>
            </a:pPr>
            <a:r>
              <a:rPr lang="en-US" altLang="en-US" sz="1300" dirty="0">
                <a:solidFill>
                  <a:schemeClr val="bg1"/>
                </a:solidFill>
                <a:latin typeface="Century Gothic" panose="020B0502020202020204" pitchFamily="34" charset="0"/>
              </a:rPr>
              <a:t>Ex Professional Tennis Player</a:t>
            </a:r>
          </a:p>
          <a:p>
            <a:pPr marL="285750" indent="-285750">
              <a:spcBef>
                <a:spcPct val="0"/>
              </a:spcBef>
              <a:buClr>
                <a:srgbClr val="FF0000"/>
              </a:buClr>
              <a:buSzTx/>
              <a:buFont typeface="Wingdings" panose="05000000000000000000" pitchFamily="2" charset="2"/>
              <a:buChar char="ü"/>
            </a:pPr>
            <a:r>
              <a:rPr lang="en-US" altLang="en-US" sz="1300" dirty="0">
                <a:solidFill>
                  <a:schemeClr val="bg1"/>
                </a:solidFill>
                <a:latin typeface="Century Gothic" panose="020B0502020202020204" pitchFamily="34" charset="0"/>
              </a:rPr>
              <a:t>Life Coach / Goal Success Coach</a:t>
            </a:r>
          </a:p>
          <a:p>
            <a:pPr marL="285750" indent="-285750">
              <a:spcBef>
                <a:spcPct val="0"/>
              </a:spcBef>
              <a:buClr>
                <a:srgbClr val="FF0000"/>
              </a:buClr>
              <a:buSzTx/>
              <a:buFont typeface="Wingdings" panose="05000000000000000000" pitchFamily="2" charset="2"/>
              <a:buChar char="ü"/>
            </a:pPr>
            <a:r>
              <a:rPr lang="en-US" altLang="en-US" sz="1300" dirty="0">
                <a:solidFill>
                  <a:schemeClr val="bg1"/>
                </a:solidFill>
                <a:latin typeface="Century Gothic" panose="020B0502020202020204" pitchFamily="34" charset="0"/>
              </a:rPr>
              <a:t>Local Pastor’s License</a:t>
            </a:r>
          </a:p>
        </p:txBody>
      </p:sp>
      <p:pic>
        <p:nvPicPr>
          <p:cNvPr id="10" name="Picture 9" descr="A person in a suit pointing at the camera&#10;&#10;AI-generated content may be incorrect.">
            <a:extLst>
              <a:ext uri="{FF2B5EF4-FFF2-40B4-BE49-F238E27FC236}">
                <a16:creationId xmlns:a16="http://schemas.microsoft.com/office/drawing/2014/main" id="{8D9E95B6-C617-37C4-A75D-53D1F616628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38085" y="749897"/>
            <a:ext cx="1913885" cy="2258987"/>
          </a:xfrm>
          <a:prstGeom prst="round2DiagRect">
            <a:avLst>
              <a:gd name="adj1" fmla="val 20072"/>
              <a:gd name="adj2" fmla="val 0"/>
            </a:avLst>
          </a:prstGeom>
          <a:ln w="57150" cap="sq">
            <a:solidFill>
              <a:srgbClr val="FFFFFF"/>
            </a:solidFill>
            <a:miter lim="800000"/>
          </a:ln>
          <a:effectLst>
            <a:outerShdw blurRad="254000" algn="tl" rotWithShape="0">
              <a:srgbClr val="000000">
                <a:alpha val="43000"/>
              </a:srgbClr>
            </a:outerShdw>
          </a:effectLst>
        </p:spPr>
      </p:pic>
      <p:sp>
        <p:nvSpPr>
          <p:cNvPr id="11" name="TextBox 10">
            <a:extLst>
              <a:ext uri="{FF2B5EF4-FFF2-40B4-BE49-F238E27FC236}">
                <a16:creationId xmlns:a16="http://schemas.microsoft.com/office/drawing/2014/main" id="{4548B2BB-2B24-026C-CE4C-1E902551E253}"/>
              </a:ext>
            </a:extLst>
          </p:cNvPr>
          <p:cNvSpPr txBox="1"/>
          <p:nvPr/>
        </p:nvSpPr>
        <p:spPr>
          <a:xfrm>
            <a:off x="6838085" y="3209082"/>
            <a:ext cx="2066081" cy="1446550"/>
          </a:xfrm>
          <a:prstGeom prst="rect">
            <a:avLst/>
          </a:prstGeom>
          <a:noFill/>
        </p:spPr>
        <p:txBody>
          <a:bodyPr wrap="square">
            <a:spAutoFit/>
          </a:bodyPr>
          <a:lstStyle/>
          <a:p>
            <a:pPr algn="ctr"/>
            <a:r>
              <a:rPr lang="en-US" altLang="en-US" sz="1800" b="1" dirty="0">
                <a:solidFill>
                  <a:schemeClr val="bg1"/>
                </a:solidFill>
                <a:latin typeface="Century Gothic" panose="020B0502020202020204" pitchFamily="34" charset="0"/>
              </a:rPr>
              <a:t>Brett Stacy</a:t>
            </a:r>
            <a:br>
              <a:rPr lang="en-US" altLang="en-US" sz="1800" b="1" dirty="0">
                <a:solidFill>
                  <a:schemeClr val="bg1"/>
                </a:solidFill>
                <a:latin typeface="Century Gothic" panose="020B0502020202020204" pitchFamily="34" charset="0"/>
              </a:rPr>
            </a:br>
            <a:r>
              <a:rPr lang="en-US" sz="1400" dirty="0">
                <a:solidFill>
                  <a:schemeClr val="bg1"/>
                </a:solidFill>
                <a:latin typeface="Century Gothic" panose="020B0502020202020204" pitchFamily="34" charset="0"/>
              </a:rPr>
              <a:t>National Brand Ambassador Hometown Hero Credit Program</a:t>
            </a:r>
            <a:br>
              <a:rPr lang="en-US" sz="1400" dirty="0">
                <a:solidFill>
                  <a:schemeClr val="bg1"/>
                </a:solidFill>
                <a:latin typeface="Century Gothic" panose="020B0502020202020204" pitchFamily="34" charset="0"/>
              </a:rPr>
            </a:br>
            <a:r>
              <a:rPr lang="en-US" altLang="en-US" sz="1400" b="1" dirty="0">
                <a:solidFill>
                  <a:schemeClr val="bg1"/>
                </a:solidFill>
                <a:latin typeface="Century Gothic" panose="020B0502020202020204" pitchFamily="34" charset="0"/>
              </a:rPr>
              <a:t> </a:t>
            </a:r>
            <a:endParaRPr lang="en-US" sz="14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1956568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DB87AE-029B-FD17-5779-08B70B091DE0}"/>
            </a:ext>
          </a:extLst>
        </p:cNvPr>
        <p:cNvGrpSpPr/>
        <p:nvPr/>
      </p:nvGrpSpPr>
      <p:grpSpPr>
        <a:xfrm>
          <a:off x="0" y="0"/>
          <a:ext cx="0" cy="0"/>
          <a:chOff x="0" y="0"/>
          <a:chExt cx="0" cy="0"/>
        </a:xfrm>
      </p:grpSpPr>
      <p:pic>
        <p:nvPicPr>
          <p:cNvPr id="6" name="Picture 5" descr="A blue background with stars and text&#10;&#10;AI-generated content may be incorrect.">
            <a:extLst>
              <a:ext uri="{FF2B5EF4-FFF2-40B4-BE49-F238E27FC236}">
                <a16:creationId xmlns:a16="http://schemas.microsoft.com/office/drawing/2014/main" id="{2CB9CBDC-8AEA-1747-DC91-F84D57D200B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TextBox 8">
            <a:extLst>
              <a:ext uri="{FF2B5EF4-FFF2-40B4-BE49-F238E27FC236}">
                <a16:creationId xmlns:a16="http://schemas.microsoft.com/office/drawing/2014/main" id="{2DECE287-E402-581F-DB61-5DA490CBF4E8}"/>
              </a:ext>
            </a:extLst>
          </p:cNvPr>
          <p:cNvSpPr txBox="1"/>
          <p:nvPr/>
        </p:nvSpPr>
        <p:spPr>
          <a:xfrm>
            <a:off x="631870" y="749897"/>
            <a:ext cx="7880260" cy="369332"/>
          </a:xfrm>
          <a:prstGeom prst="rect">
            <a:avLst/>
          </a:prstGeom>
          <a:noFill/>
        </p:spPr>
        <p:txBody>
          <a:bodyPr wrap="square" rtlCol="0">
            <a:spAutoFit/>
          </a:bodyPr>
          <a:lstStyle/>
          <a:p>
            <a:r>
              <a:rPr lang="en-US" sz="1800" b="1" dirty="0">
                <a:solidFill>
                  <a:schemeClr val="bg1"/>
                </a:solidFill>
                <a:latin typeface="Century Gothic" panose="020B0502020202020204" pitchFamily="34" charset="0"/>
              </a:rPr>
              <a:t>                             </a:t>
            </a:r>
            <a:endParaRPr lang="en-US" sz="1550" b="1" i="1" dirty="0">
              <a:solidFill>
                <a:schemeClr val="bg1"/>
              </a:solidFill>
              <a:latin typeface="Century Gothic" panose="020B0502020202020204" pitchFamily="34" charset="0"/>
            </a:endParaRPr>
          </a:p>
        </p:txBody>
      </p:sp>
      <p:sp>
        <p:nvSpPr>
          <p:cNvPr id="5" name="Text Box 4">
            <a:extLst>
              <a:ext uri="{FF2B5EF4-FFF2-40B4-BE49-F238E27FC236}">
                <a16:creationId xmlns:a16="http://schemas.microsoft.com/office/drawing/2014/main" id="{CB19E53C-093A-685E-83A6-CA3A07224CA2}"/>
              </a:ext>
            </a:extLst>
          </p:cNvPr>
          <p:cNvSpPr txBox="1">
            <a:spLocks noChangeArrowheads="1"/>
          </p:cNvSpPr>
          <p:nvPr/>
        </p:nvSpPr>
        <p:spPr bwMode="auto">
          <a:xfrm>
            <a:off x="408308" y="934563"/>
            <a:ext cx="6037748" cy="5324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817563">
              <a:spcBef>
                <a:spcPct val="20000"/>
              </a:spcBef>
              <a:buClr>
                <a:schemeClr val="hlink"/>
              </a:buClr>
              <a:buSzPct val="120000"/>
              <a:buChar char="•"/>
              <a:defRPr sz="3200">
                <a:solidFill>
                  <a:schemeClr val="tx1"/>
                </a:solidFill>
                <a:latin typeface="Tahoma" panose="020B0604030504040204" pitchFamily="34" charset="0"/>
              </a:defRPr>
            </a:lvl1pPr>
            <a:lvl2pPr marL="742950" indent="-285750" defTabSz="817563">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defTabSz="817563">
              <a:spcBef>
                <a:spcPct val="20000"/>
              </a:spcBef>
              <a:buClr>
                <a:schemeClr val="hlink"/>
              </a:buClr>
              <a:buSzPct val="120000"/>
              <a:buChar char="•"/>
              <a:defRPr sz="2400">
                <a:solidFill>
                  <a:schemeClr val="tx1"/>
                </a:solidFill>
                <a:latin typeface="Tahoma" panose="020B0604030504040204" pitchFamily="34" charset="0"/>
              </a:defRPr>
            </a:lvl3pPr>
            <a:lvl4pPr marL="1600200" indent="-228600" defTabSz="817563">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defTabSz="817563">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defTabSz="817563"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defTabSz="817563"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defTabSz="817563"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defTabSz="817563"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en-US" altLang="en-US" sz="1600" b="1" dirty="0">
                <a:solidFill>
                  <a:srgbClr val="FF0000"/>
                </a:solidFill>
                <a:latin typeface="Century Gothic" panose="020B0502020202020204" pitchFamily="34" charset="0"/>
              </a:rPr>
              <a:t>Our Brand Ambassadors:</a:t>
            </a:r>
          </a:p>
          <a:p>
            <a:pPr eaLnBrk="1" hangingPunct="1">
              <a:spcBef>
                <a:spcPct val="0"/>
              </a:spcBef>
              <a:buClrTx/>
              <a:buSzTx/>
              <a:buFontTx/>
              <a:buNone/>
            </a:pPr>
            <a:endParaRPr lang="en-US" altLang="en-US" sz="1600" dirty="0">
              <a:solidFill>
                <a:schemeClr val="bg1"/>
              </a:solidFill>
              <a:latin typeface="Century Gothic" panose="020B0502020202020204" pitchFamily="34" charset="0"/>
            </a:endParaRPr>
          </a:p>
          <a:p>
            <a:r>
              <a:rPr lang="en-US" sz="1400" dirty="0">
                <a:solidFill>
                  <a:schemeClr val="bg1"/>
                </a:solidFill>
              </a:rPr>
              <a:t>Every movement worth following begins with heart — and for me, that heart begins at home.</a:t>
            </a:r>
          </a:p>
          <a:p>
            <a:r>
              <a:rPr lang="en-US" sz="1400" dirty="0">
                <a:solidFill>
                  <a:schemeClr val="bg1"/>
                </a:solidFill>
              </a:rPr>
              <a:t>My oldest son, </a:t>
            </a:r>
            <a:r>
              <a:rPr lang="en-US" sz="1400" b="1" dirty="0">
                <a:solidFill>
                  <a:schemeClr val="bg1"/>
                </a:solidFill>
              </a:rPr>
              <a:t>Scott Stacy</a:t>
            </a:r>
            <a:r>
              <a:rPr lang="en-US" sz="1400" dirty="0">
                <a:solidFill>
                  <a:schemeClr val="bg1"/>
                </a:solidFill>
              </a:rPr>
              <a:t>, is not only the </a:t>
            </a:r>
            <a:r>
              <a:rPr lang="en-US" sz="1400" b="1" dirty="0">
                <a:solidFill>
                  <a:schemeClr val="bg1"/>
                </a:solidFill>
              </a:rPr>
              <a:t>Co-Founder</a:t>
            </a:r>
            <a:r>
              <a:rPr lang="en-US" sz="1400" dirty="0">
                <a:solidFill>
                  <a:schemeClr val="bg1"/>
                </a:solidFill>
              </a:rPr>
              <a:t>, but also our </a:t>
            </a:r>
            <a:r>
              <a:rPr lang="en-US" sz="1400" b="1" dirty="0">
                <a:solidFill>
                  <a:schemeClr val="bg1"/>
                </a:solidFill>
              </a:rPr>
              <a:t>National Success Coach and Team Lead</a:t>
            </a:r>
            <a:r>
              <a:rPr lang="en-US" sz="1400" dirty="0">
                <a:solidFill>
                  <a:schemeClr val="bg1"/>
                </a:solidFill>
              </a:rPr>
              <a:t>. Scott embodies the mission of </a:t>
            </a:r>
            <a:r>
              <a:rPr lang="en-US" sz="1400" i="1" dirty="0">
                <a:solidFill>
                  <a:schemeClr val="bg1"/>
                </a:solidFill>
              </a:rPr>
              <a:t>Operation T.A.G. (Tangible Act of Gratitude)</a:t>
            </a:r>
            <a:r>
              <a:rPr lang="en-US" sz="1400" dirty="0">
                <a:solidFill>
                  <a:schemeClr val="bg1"/>
                </a:solidFill>
              </a:rPr>
              <a:t> — turning gratitude into action and leadership into legacy. He’s on the front lines of helping other loan officers, agents, and partners across the country understand what it means to </a:t>
            </a:r>
            <a:r>
              <a:rPr lang="en-US" sz="1400" i="1" dirty="0">
                <a:solidFill>
                  <a:schemeClr val="bg1"/>
                </a:solidFill>
              </a:rPr>
              <a:t>serve those who’ve served us.</a:t>
            </a:r>
            <a:endParaRPr lang="en-US" sz="1400" dirty="0">
              <a:solidFill>
                <a:schemeClr val="bg1"/>
              </a:solidFill>
            </a:endParaRPr>
          </a:p>
          <a:p>
            <a:r>
              <a:rPr lang="en-US" sz="1400" dirty="0">
                <a:solidFill>
                  <a:schemeClr val="bg1"/>
                </a:solidFill>
              </a:rPr>
              <a:t>My youngest son, </a:t>
            </a:r>
            <a:r>
              <a:rPr lang="en-US" sz="1400" b="1" dirty="0">
                <a:solidFill>
                  <a:schemeClr val="bg1"/>
                </a:solidFill>
              </a:rPr>
              <a:t>Bradley Stacy</a:t>
            </a:r>
            <a:r>
              <a:rPr lang="en-US" sz="1400" dirty="0">
                <a:solidFill>
                  <a:schemeClr val="bg1"/>
                </a:solidFill>
              </a:rPr>
              <a:t>, is our </a:t>
            </a:r>
            <a:r>
              <a:rPr lang="en-US" sz="1400" b="1" dirty="0">
                <a:solidFill>
                  <a:schemeClr val="bg1"/>
                </a:solidFill>
              </a:rPr>
              <a:t>Active-Duty Brand Ambassador</a:t>
            </a:r>
            <a:r>
              <a:rPr lang="en-US" sz="1400" dirty="0">
                <a:solidFill>
                  <a:schemeClr val="bg1"/>
                </a:solidFill>
              </a:rPr>
              <a:t>. He currently serves our nation proudly in the </a:t>
            </a:r>
            <a:r>
              <a:rPr lang="en-US" sz="1400" b="1" dirty="0">
                <a:solidFill>
                  <a:schemeClr val="bg1"/>
                </a:solidFill>
              </a:rPr>
              <a:t>United States Army at Joint Base Lewis-McChord</a:t>
            </a:r>
            <a:r>
              <a:rPr lang="en-US" sz="1400" dirty="0">
                <a:solidFill>
                  <a:schemeClr val="bg1"/>
                </a:solidFill>
              </a:rPr>
              <a:t> in Washington State, as part of a </a:t>
            </a:r>
            <a:r>
              <a:rPr lang="en-US" sz="1400" b="1" dirty="0">
                <a:solidFill>
                  <a:schemeClr val="bg1"/>
                </a:solidFill>
              </a:rPr>
              <a:t>Special Forces support team</a:t>
            </a:r>
            <a:r>
              <a:rPr lang="en-US" sz="1400" dirty="0">
                <a:solidFill>
                  <a:schemeClr val="bg1"/>
                </a:solidFill>
              </a:rPr>
              <a:t> serving alongside our Green Berets.</a:t>
            </a:r>
          </a:p>
          <a:p>
            <a:r>
              <a:rPr lang="en-US" sz="1400" dirty="0">
                <a:solidFill>
                  <a:schemeClr val="bg1"/>
                </a:solidFill>
              </a:rPr>
              <a:t>As his father — and as a proud </a:t>
            </a:r>
            <a:r>
              <a:rPr lang="en-US" sz="1400" b="1" dirty="0">
                <a:solidFill>
                  <a:schemeClr val="bg1"/>
                </a:solidFill>
              </a:rPr>
              <a:t>Blue Star family member</a:t>
            </a:r>
            <a:r>
              <a:rPr lang="en-US" sz="1400" dirty="0">
                <a:solidFill>
                  <a:schemeClr val="bg1"/>
                </a:solidFill>
              </a:rPr>
              <a:t> — I can tell you there are few honors greater than watching your child raise their right hand and swear an oath to defend our nation.</a:t>
            </a:r>
          </a:p>
          <a:p>
            <a:r>
              <a:rPr lang="en-US" sz="1400" dirty="0">
                <a:solidFill>
                  <a:schemeClr val="bg1"/>
                </a:solidFill>
              </a:rPr>
              <a:t>I’m an </a:t>
            </a:r>
            <a:r>
              <a:rPr lang="en-US" sz="1400" b="1" dirty="0">
                <a:solidFill>
                  <a:schemeClr val="bg1"/>
                </a:solidFill>
              </a:rPr>
              <a:t>Army Dad</a:t>
            </a:r>
            <a:r>
              <a:rPr lang="en-US" sz="1400" dirty="0">
                <a:solidFill>
                  <a:schemeClr val="bg1"/>
                </a:solidFill>
              </a:rPr>
              <a:t>, through and through.</a:t>
            </a:r>
            <a:br>
              <a:rPr lang="en-US" sz="1400" dirty="0">
                <a:solidFill>
                  <a:schemeClr val="bg1"/>
                </a:solidFill>
              </a:rPr>
            </a:br>
            <a:r>
              <a:rPr lang="en-US" sz="1400" dirty="0">
                <a:solidFill>
                  <a:schemeClr val="bg1"/>
                </a:solidFill>
              </a:rPr>
              <a:t>I love this country — not just in word, but in the quiet pride that fills my chest every time I hear </a:t>
            </a:r>
            <a:r>
              <a:rPr lang="en-US" sz="1400" i="1" dirty="0">
                <a:solidFill>
                  <a:schemeClr val="bg1"/>
                </a:solidFill>
              </a:rPr>
              <a:t>The Star-Spangled Banner.</a:t>
            </a:r>
            <a:endParaRPr lang="en-US" sz="1400" dirty="0">
              <a:solidFill>
                <a:schemeClr val="bg1"/>
              </a:solidFill>
            </a:endParaRPr>
          </a:p>
          <a:p>
            <a:pPr eaLnBrk="1" hangingPunct="1">
              <a:spcBef>
                <a:spcPct val="0"/>
              </a:spcBef>
              <a:buClrTx/>
              <a:buSzTx/>
              <a:buFontTx/>
              <a:buNone/>
            </a:pPr>
            <a:endParaRPr lang="en-US" altLang="en-US" sz="1400" dirty="0">
              <a:solidFill>
                <a:schemeClr val="bg1"/>
              </a:solidFill>
              <a:latin typeface="Century Gothic" panose="020B0502020202020204" pitchFamily="34" charset="0"/>
            </a:endParaRPr>
          </a:p>
          <a:p>
            <a:pPr eaLnBrk="1" hangingPunct="1">
              <a:spcBef>
                <a:spcPct val="0"/>
              </a:spcBef>
              <a:buClrTx/>
              <a:buSzTx/>
              <a:buFontTx/>
              <a:buNone/>
            </a:pPr>
            <a:endParaRPr lang="en-US" altLang="en-US" sz="1400" dirty="0">
              <a:solidFill>
                <a:schemeClr val="bg1"/>
              </a:solidFill>
              <a:latin typeface="Century Gothic" panose="020B0502020202020204" pitchFamily="34" charset="0"/>
            </a:endParaRPr>
          </a:p>
        </p:txBody>
      </p:sp>
      <p:pic>
        <p:nvPicPr>
          <p:cNvPr id="10" name="Picture 9" descr="A person in a suit pointing at the camera&#10;&#10;AI-generated content may be incorrect.">
            <a:extLst>
              <a:ext uri="{FF2B5EF4-FFF2-40B4-BE49-F238E27FC236}">
                <a16:creationId xmlns:a16="http://schemas.microsoft.com/office/drawing/2014/main" id="{FB547A74-B624-B0AA-990C-864BB96A6B8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38085" y="749897"/>
            <a:ext cx="1913885" cy="2258987"/>
          </a:xfrm>
          <a:prstGeom prst="round2DiagRect">
            <a:avLst>
              <a:gd name="adj1" fmla="val 20072"/>
              <a:gd name="adj2" fmla="val 0"/>
            </a:avLst>
          </a:prstGeom>
          <a:ln w="57150" cap="sq">
            <a:solidFill>
              <a:srgbClr val="FFFFFF"/>
            </a:solidFill>
            <a:miter lim="800000"/>
          </a:ln>
          <a:effectLst>
            <a:outerShdw blurRad="254000" algn="tl" rotWithShape="0">
              <a:srgbClr val="000000">
                <a:alpha val="43000"/>
              </a:srgbClr>
            </a:outerShdw>
          </a:effectLst>
        </p:spPr>
      </p:pic>
      <p:sp>
        <p:nvSpPr>
          <p:cNvPr id="11" name="TextBox 10">
            <a:extLst>
              <a:ext uri="{FF2B5EF4-FFF2-40B4-BE49-F238E27FC236}">
                <a16:creationId xmlns:a16="http://schemas.microsoft.com/office/drawing/2014/main" id="{51317AF0-B4DC-6B68-ADFC-80EAADA03A1E}"/>
              </a:ext>
            </a:extLst>
          </p:cNvPr>
          <p:cNvSpPr txBox="1"/>
          <p:nvPr/>
        </p:nvSpPr>
        <p:spPr>
          <a:xfrm>
            <a:off x="6838085" y="3209082"/>
            <a:ext cx="2066081" cy="1446550"/>
          </a:xfrm>
          <a:prstGeom prst="rect">
            <a:avLst/>
          </a:prstGeom>
          <a:noFill/>
        </p:spPr>
        <p:txBody>
          <a:bodyPr wrap="square">
            <a:spAutoFit/>
          </a:bodyPr>
          <a:lstStyle/>
          <a:p>
            <a:pPr algn="ctr"/>
            <a:r>
              <a:rPr lang="en-US" altLang="en-US" sz="1800" b="1" dirty="0">
                <a:solidFill>
                  <a:schemeClr val="bg1"/>
                </a:solidFill>
                <a:latin typeface="Century Gothic" panose="020B0502020202020204" pitchFamily="34" charset="0"/>
              </a:rPr>
              <a:t>Brett Stacy</a:t>
            </a:r>
            <a:br>
              <a:rPr lang="en-US" altLang="en-US" sz="1800" b="1" dirty="0">
                <a:solidFill>
                  <a:schemeClr val="bg1"/>
                </a:solidFill>
                <a:latin typeface="Century Gothic" panose="020B0502020202020204" pitchFamily="34" charset="0"/>
              </a:rPr>
            </a:br>
            <a:r>
              <a:rPr lang="en-US" sz="1400" dirty="0">
                <a:solidFill>
                  <a:schemeClr val="bg1"/>
                </a:solidFill>
                <a:latin typeface="Century Gothic" panose="020B0502020202020204" pitchFamily="34" charset="0"/>
              </a:rPr>
              <a:t>National Brand Ambassador Hometown Hero Credit Program</a:t>
            </a:r>
            <a:br>
              <a:rPr lang="en-US" sz="1400" dirty="0">
                <a:solidFill>
                  <a:schemeClr val="bg1"/>
                </a:solidFill>
                <a:latin typeface="Century Gothic" panose="020B0502020202020204" pitchFamily="34" charset="0"/>
              </a:rPr>
            </a:br>
            <a:r>
              <a:rPr lang="en-US" altLang="en-US" sz="1400" b="1" dirty="0">
                <a:solidFill>
                  <a:schemeClr val="bg1"/>
                </a:solidFill>
                <a:latin typeface="Century Gothic" panose="020B0502020202020204" pitchFamily="34" charset="0"/>
              </a:rPr>
              <a:t> </a:t>
            </a:r>
            <a:endParaRPr lang="en-US" sz="14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2603884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72FBE3-B9ED-ADB9-685A-BAE210A3E0A8}"/>
            </a:ext>
          </a:extLst>
        </p:cNvPr>
        <p:cNvGrpSpPr/>
        <p:nvPr/>
      </p:nvGrpSpPr>
      <p:grpSpPr>
        <a:xfrm>
          <a:off x="0" y="0"/>
          <a:ext cx="0" cy="0"/>
          <a:chOff x="0" y="0"/>
          <a:chExt cx="0" cy="0"/>
        </a:xfrm>
      </p:grpSpPr>
      <p:pic>
        <p:nvPicPr>
          <p:cNvPr id="6" name="Picture 5" descr="A blue background with stars and text&#10;&#10;AI-generated content may be incorrect.">
            <a:extLst>
              <a:ext uri="{FF2B5EF4-FFF2-40B4-BE49-F238E27FC236}">
                <a16:creationId xmlns:a16="http://schemas.microsoft.com/office/drawing/2014/main" id="{595E70DE-C575-7663-50C5-1FC9E40D284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TextBox 8">
            <a:extLst>
              <a:ext uri="{FF2B5EF4-FFF2-40B4-BE49-F238E27FC236}">
                <a16:creationId xmlns:a16="http://schemas.microsoft.com/office/drawing/2014/main" id="{2B92BFC5-C1D9-3687-4A04-E1CE6692DA48}"/>
              </a:ext>
            </a:extLst>
          </p:cNvPr>
          <p:cNvSpPr txBox="1"/>
          <p:nvPr/>
        </p:nvSpPr>
        <p:spPr>
          <a:xfrm>
            <a:off x="631870" y="749897"/>
            <a:ext cx="7880260" cy="369332"/>
          </a:xfrm>
          <a:prstGeom prst="rect">
            <a:avLst/>
          </a:prstGeom>
          <a:noFill/>
        </p:spPr>
        <p:txBody>
          <a:bodyPr wrap="square" rtlCol="0">
            <a:spAutoFit/>
          </a:bodyPr>
          <a:lstStyle/>
          <a:p>
            <a:r>
              <a:rPr lang="en-US" sz="1800" b="1" dirty="0">
                <a:solidFill>
                  <a:schemeClr val="bg1"/>
                </a:solidFill>
                <a:latin typeface="Century Gothic" panose="020B0502020202020204" pitchFamily="34" charset="0"/>
              </a:rPr>
              <a:t>                             </a:t>
            </a:r>
            <a:endParaRPr lang="en-US" sz="1550" b="1" i="1" dirty="0">
              <a:solidFill>
                <a:schemeClr val="bg1"/>
              </a:solidFill>
              <a:latin typeface="Century Gothic" panose="020B0502020202020204" pitchFamily="34" charset="0"/>
            </a:endParaRPr>
          </a:p>
        </p:txBody>
      </p:sp>
      <p:sp>
        <p:nvSpPr>
          <p:cNvPr id="5" name="Text Box 4">
            <a:extLst>
              <a:ext uri="{FF2B5EF4-FFF2-40B4-BE49-F238E27FC236}">
                <a16:creationId xmlns:a16="http://schemas.microsoft.com/office/drawing/2014/main" id="{3AEB546C-8097-93D2-3E17-C425F7A37FC4}"/>
              </a:ext>
            </a:extLst>
          </p:cNvPr>
          <p:cNvSpPr txBox="1">
            <a:spLocks noChangeArrowheads="1"/>
          </p:cNvSpPr>
          <p:nvPr/>
        </p:nvSpPr>
        <p:spPr bwMode="auto">
          <a:xfrm>
            <a:off x="408308" y="934563"/>
            <a:ext cx="6037748" cy="6315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817563">
              <a:spcBef>
                <a:spcPct val="20000"/>
              </a:spcBef>
              <a:buClr>
                <a:schemeClr val="hlink"/>
              </a:buClr>
              <a:buSzPct val="120000"/>
              <a:buChar char="•"/>
              <a:defRPr sz="3200">
                <a:solidFill>
                  <a:schemeClr val="tx1"/>
                </a:solidFill>
                <a:latin typeface="Tahoma" panose="020B0604030504040204" pitchFamily="34" charset="0"/>
              </a:defRPr>
            </a:lvl1pPr>
            <a:lvl2pPr marL="742950" indent="-285750" defTabSz="817563">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defTabSz="817563">
              <a:spcBef>
                <a:spcPct val="20000"/>
              </a:spcBef>
              <a:buClr>
                <a:schemeClr val="hlink"/>
              </a:buClr>
              <a:buSzPct val="120000"/>
              <a:buChar char="•"/>
              <a:defRPr sz="2400">
                <a:solidFill>
                  <a:schemeClr val="tx1"/>
                </a:solidFill>
                <a:latin typeface="Tahoma" panose="020B0604030504040204" pitchFamily="34" charset="0"/>
              </a:defRPr>
            </a:lvl3pPr>
            <a:lvl4pPr marL="1600200" indent="-228600" defTabSz="817563">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defTabSz="817563">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defTabSz="817563"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defTabSz="817563"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defTabSz="817563"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defTabSz="817563"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en-US" altLang="en-US" sz="1600" b="1" dirty="0">
                <a:solidFill>
                  <a:srgbClr val="FF0000"/>
                </a:solidFill>
                <a:latin typeface="Century Gothic" panose="020B0502020202020204" pitchFamily="34" charset="0"/>
              </a:rPr>
              <a:t>Our Reason Why:</a:t>
            </a:r>
          </a:p>
          <a:p>
            <a:pPr eaLnBrk="1" hangingPunct="1">
              <a:spcBef>
                <a:spcPct val="0"/>
              </a:spcBef>
              <a:buClrTx/>
              <a:buSzTx/>
              <a:buFontTx/>
              <a:buNone/>
            </a:pPr>
            <a:endParaRPr lang="en-US" altLang="en-US" sz="1600" dirty="0">
              <a:solidFill>
                <a:schemeClr val="bg1"/>
              </a:solidFill>
              <a:latin typeface="Century Gothic" panose="020B0502020202020204" pitchFamily="34" charset="0"/>
            </a:endParaRPr>
          </a:p>
          <a:p>
            <a:r>
              <a:rPr lang="en-US" sz="1400" dirty="0">
                <a:solidFill>
                  <a:schemeClr val="bg1"/>
                </a:solidFill>
              </a:rPr>
              <a:t>When I hear our national anthem, I stand tall.</a:t>
            </a:r>
            <a:br>
              <a:rPr lang="en-US" sz="1400" dirty="0">
                <a:solidFill>
                  <a:schemeClr val="bg1"/>
                </a:solidFill>
              </a:rPr>
            </a:br>
            <a:r>
              <a:rPr lang="en-US" sz="1400" dirty="0">
                <a:solidFill>
                  <a:schemeClr val="bg1"/>
                </a:solidFill>
              </a:rPr>
              <a:t>When I sing it, I don’t hide my tears.</a:t>
            </a:r>
            <a:br>
              <a:rPr lang="en-US" sz="1400" dirty="0">
                <a:solidFill>
                  <a:schemeClr val="bg1"/>
                </a:solidFill>
              </a:rPr>
            </a:br>
            <a:r>
              <a:rPr lang="en-US" sz="1400" dirty="0">
                <a:solidFill>
                  <a:schemeClr val="bg1"/>
                </a:solidFill>
              </a:rPr>
              <a:t>And when I see our American flag wave, it’s the </a:t>
            </a:r>
            <a:r>
              <a:rPr lang="en-US" sz="1400" b="1" dirty="0">
                <a:solidFill>
                  <a:schemeClr val="bg1"/>
                </a:solidFill>
              </a:rPr>
              <a:t>red</a:t>
            </a:r>
            <a:r>
              <a:rPr lang="en-US" sz="1400" dirty="0">
                <a:solidFill>
                  <a:schemeClr val="bg1"/>
                </a:solidFill>
              </a:rPr>
              <a:t> that catches my eye first — a reminder of the </a:t>
            </a:r>
            <a:r>
              <a:rPr lang="en-US" sz="1400" b="1" dirty="0">
                <a:solidFill>
                  <a:schemeClr val="bg1"/>
                </a:solidFill>
              </a:rPr>
              <a:t>blood that’s been spilled</a:t>
            </a:r>
            <a:r>
              <a:rPr lang="en-US" sz="1400" dirty="0">
                <a:solidFill>
                  <a:schemeClr val="bg1"/>
                </a:solidFill>
              </a:rPr>
              <a:t> and the </a:t>
            </a:r>
            <a:r>
              <a:rPr lang="en-US" sz="1400" b="1" dirty="0">
                <a:solidFill>
                  <a:schemeClr val="bg1"/>
                </a:solidFill>
              </a:rPr>
              <a:t>lives laid down</a:t>
            </a:r>
            <a:r>
              <a:rPr lang="en-US" sz="1400" dirty="0">
                <a:solidFill>
                  <a:schemeClr val="bg1"/>
                </a:solidFill>
              </a:rPr>
              <a:t> for the freedoms we enjoy every single day.</a:t>
            </a:r>
          </a:p>
          <a:p>
            <a:r>
              <a:rPr lang="en-US" sz="1400" dirty="0">
                <a:solidFill>
                  <a:schemeClr val="bg1"/>
                </a:solidFill>
              </a:rPr>
              <a:t>I think of my son at eighteen — pen in hand, signing a </a:t>
            </a:r>
            <a:r>
              <a:rPr lang="en-US" sz="1400" b="1" dirty="0">
                <a:solidFill>
                  <a:schemeClr val="bg1"/>
                </a:solidFill>
              </a:rPr>
              <a:t>blank check payable to the United States of America</a:t>
            </a:r>
            <a:r>
              <a:rPr lang="en-US" sz="1400" dirty="0">
                <a:solidFill>
                  <a:schemeClr val="bg1"/>
                </a:solidFill>
              </a:rPr>
              <a:t> (that’s you and me), for an amount </a:t>
            </a:r>
            <a:r>
              <a:rPr lang="en-US" sz="1400" i="1" dirty="0">
                <a:solidFill>
                  <a:schemeClr val="bg1"/>
                </a:solidFill>
              </a:rPr>
              <a:t>up to and including his life.</a:t>
            </a:r>
            <a:endParaRPr lang="en-US" sz="1400" dirty="0">
              <a:solidFill>
                <a:schemeClr val="bg1"/>
              </a:solidFill>
            </a:endParaRPr>
          </a:p>
          <a:p>
            <a:r>
              <a:rPr lang="en-US" sz="1400" dirty="0">
                <a:solidFill>
                  <a:schemeClr val="bg1"/>
                </a:solidFill>
              </a:rPr>
              <a:t>That’s what service means.</a:t>
            </a:r>
            <a:br>
              <a:rPr lang="en-US" sz="1400" dirty="0">
                <a:solidFill>
                  <a:schemeClr val="bg1"/>
                </a:solidFill>
              </a:rPr>
            </a:br>
            <a:r>
              <a:rPr lang="en-US" sz="1400" dirty="0">
                <a:solidFill>
                  <a:schemeClr val="bg1"/>
                </a:solidFill>
              </a:rPr>
              <a:t>That’s what sacrifice looks like.</a:t>
            </a:r>
          </a:p>
          <a:p>
            <a:r>
              <a:rPr lang="en-US" sz="1400" dirty="0">
                <a:solidFill>
                  <a:schemeClr val="bg1"/>
                </a:solidFill>
              </a:rPr>
              <a:t>But I also think about what comes after service — the battles many of our heroes still fight once the uniform comes off. The invisible wounds of </a:t>
            </a:r>
            <a:r>
              <a:rPr lang="en-US" sz="1400" b="1" dirty="0">
                <a:solidFill>
                  <a:schemeClr val="bg1"/>
                </a:solidFill>
              </a:rPr>
              <a:t>PTSD</a:t>
            </a:r>
            <a:r>
              <a:rPr lang="en-US" sz="1400" dirty="0">
                <a:solidFill>
                  <a:schemeClr val="bg1"/>
                </a:solidFill>
              </a:rPr>
              <a:t>, </a:t>
            </a:r>
            <a:r>
              <a:rPr lang="en-US" sz="1400" b="1" dirty="0">
                <a:solidFill>
                  <a:schemeClr val="bg1"/>
                </a:solidFill>
              </a:rPr>
              <a:t>depression</a:t>
            </a:r>
            <a:r>
              <a:rPr lang="en-US" sz="1400" dirty="0">
                <a:solidFill>
                  <a:schemeClr val="bg1"/>
                </a:solidFill>
              </a:rPr>
              <a:t>, </a:t>
            </a:r>
            <a:r>
              <a:rPr lang="en-US" sz="1400" b="1" dirty="0">
                <a:solidFill>
                  <a:schemeClr val="bg1"/>
                </a:solidFill>
              </a:rPr>
              <a:t>anxiety</a:t>
            </a:r>
            <a:r>
              <a:rPr lang="en-US" sz="1400" dirty="0">
                <a:solidFill>
                  <a:schemeClr val="bg1"/>
                </a:solidFill>
              </a:rPr>
              <a:t>, and </a:t>
            </a:r>
            <a:r>
              <a:rPr lang="en-US" sz="1400" b="1" dirty="0">
                <a:solidFill>
                  <a:schemeClr val="bg1"/>
                </a:solidFill>
              </a:rPr>
              <a:t>loss</a:t>
            </a:r>
            <a:r>
              <a:rPr lang="en-US" sz="1400" dirty="0">
                <a:solidFill>
                  <a:schemeClr val="bg1"/>
                </a:solidFill>
              </a:rPr>
              <a:t> that claim far too many lives.</a:t>
            </a:r>
          </a:p>
          <a:p>
            <a:r>
              <a:rPr lang="en-US" sz="1400" dirty="0">
                <a:solidFill>
                  <a:schemeClr val="bg1"/>
                </a:solidFill>
              </a:rPr>
              <a:t>Every single day, </a:t>
            </a:r>
            <a:r>
              <a:rPr lang="en-US" sz="1400" b="1" dirty="0">
                <a:solidFill>
                  <a:schemeClr val="bg1"/>
                </a:solidFill>
              </a:rPr>
              <a:t>nearly 18 veterans die by suicide.</a:t>
            </a:r>
            <a:br>
              <a:rPr lang="en-US" sz="1400" dirty="0">
                <a:solidFill>
                  <a:schemeClr val="bg1"/>
                </a:solidFill>
              </a:rPr>
            </a:br>
            <a:r>
              <a:rPr lang="en-US" sz="1400" dirty="0">
                <a:solidFill>
                  <a:schemeClr val="bg1"/>
                </a:solidFill>
              </a:rPr>
              <a:t>Eighteen brave men and women who gave everything for this nation — and felt they had nothing left to live for.</a:t>
            </a:r>
          </a:p>
          <a:p>
            <a:r>
              <a:rPr lang="en-US" sz="1400" dirty="0">
                <a:solidFill>
                  <a:schemeClr val="bg1"/>
                </a:solidFill>
              </a:rPr>
              <a:t>That’s why </a:t>
            </a:r>
            <a:r>
              <a:rPr lang="en-US" sz="1400" i="1" dirty="0">
                <a:solidFill>
                  <a:schemeClr val="bg1"/>
                </a:solidFill>
              </a:rPr>
              <a:t>Operation T.A.G.</a:t>
            </a:r>
            <a:r>
              <a:rPr lang="en-US" sz="1400" dirty="0">
                <a:solidFill>
                  <a:schemeClr val="bg1"/>
                </a:solidFill>
              </a:rPr>
              <a:t> exists.</a:t>
            </a:r>
            <a:br>
              <a:rPr lang="en-US" sz="1400" dirty="0">
                <a:solidFill>
                  <a:schemeClr val="bg1"/>
                </a:solidFill>
              </a:rPr>
            </a:br>
            <a:r>
              <a:rPr lang="en-US" sz="1400" dirty="0">
                <a:solidFill>
                  <a:schemeClr val="bg1"/>
                </a:solidFill>
              </a:rPr>
              <a:t>That’s why </a:t>
            </a:r>
            <a:r>
              <a:rPr lang="en-US" sz="1400" i="1" dirty="0">
                <a:solidFill>
                  <a:schemeClr val="bg1"/>
                </a:solidFill>
              </a:rPr>
              <a:t>Hometown Hero Credit™</a:t>
            </a:r>
            <a:r>
              <a:rPr lang="en-US" sz="1400" dirty="0">
                <a:solidFill>
                  <a:schemeClr val="bg1"/>
                </a:solidFill>
              </a:rPr>
              <a:t> .</a:t>
            </a:r>
          </a:p>
          <a:p>
            <a:r>
              <a:rPr lang="en-US" sz="1400" dirty="0">
                <a:solidFill>
                  <a:schemeClr val="bg1"/>
                </a:solidFill>
              </a:rPr>
              <a:t>Because </a:t>
            </a:r>
            <a:r>
              <a:rPr lang="en-US" sz="1400" b="1" dirty="0">
                <a:solidFill>
                  <a:schemeClr val="bg1"/>
                </a:solidFill>
              </a:rPr>
              <a:t>gratitude without action is just a feeling.</a:t>
            </a:r>
            <a:br>
              <a:rPr lang="en-US" sz="1400" dirty="0">
                <a:solidFill>
                  <a:schemeClr val="bg1"/>
                </a:solidFill>
              </a:rPr>
            </a:br>
            <a:r>
              <a:rPr lang="en-US" sz="1400" dirty="0">
                <a:solidFill>
                  <a:schemeClr val="bg1"/>
                </a:solidFill>
              </a:rPr>
              <a:t>And our nation’s heroes deserve more than feelings —</a:t>
            </a:r>
          </a:p>
          <a:p>
            <a:pPr>
              <a:buNone/>
            </a:pPr>
            <a:r>
              <a:rPr lang="en-US" sz="1400" dirty="0">
                <a:solidFill>
                  <a:schemeClr val="bg1"/>
                </a:solidFill>
              </a:rPr>
              <a:t>they deserve a future.</a:t>
            </a:r>
          </a:p>
          <a:p>
            <a:pPr>
              <a:buNone/>
            </a:pPr>
            <a:endParaRPr lang="en-US" sz="1400" dirty="0">
              <a:solidFill>
                <a:schemeClr val="bg1"/>
              </a:solidFill>
            </a:endParaRPr>
          </a:p>
          <a:p>
            <a:pPr eaLnBrk="1" hangingPunct="1">
              <a:spcBef>
                <a:spcPct val="0"/>
              </a:spcBef>
              <a:buClrTx/>
              <a:buSzTx/>
              <a:buFontTx/>
              <a:buNone/>
            </a:pPr>
            <a:endParaRPr lang="en-US" altLang="en-US" sz="1400" dirty="0">
              <a:solidFill>
                <a:schemeClr val="bg1"/>
              </a:solidFill>
              <a:latin typeface="Century Gothic" panose="020B0502020202020204" pitchFamily="34" charset="0"/>
            </a:endParaRPr>
          </a:p>
          <a:p>
            <a:pPr eaLnBrk="1" hangingPunct="1">
              <a:spcBef>
                <a:spcPct val="0"/>
              </a:spcBef>
              <a:buClrTx/>
              <a:buSzTx/>
              <a:buFontTx/>
              <a:buNone/>
            </a:pPr>
            <a:endParaRPr lang="en-US" altLang="en-US" sz="1400" dirty="0">
              <a:solidFill>
                <a:schemeClr val="bg1"/>
              </a:solidFill>
              <a:latin typeface="Century Gothic" panose="020B0502020202020204" pitchFamily="34" charset="0"/>
            </a:endParaRPr>
          </a:p>
        </p:txBody>
      </p:sp>
      <p:pic>
        <p:nvPicPr>
          <p:cNvPr id="10" name="Picture 9" descr="A person in a suit pointing at the camera&#10;&#10;AI-generated content may be incorrect.">
            <a:extLst>
              <a:ext uri="{FF2B5EF4-FFF2-40B4-BE49-F238E27FC236}">
                <a16:creationId xmlns:a16="http://schemas.microsoft.com/office/drawing/2014/main" id="{1C119B44-2A43-4FC9-698D-69985AAA522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38085" y="749897"/>
            <a:ext cx="1913885" cy="2258987"/>
          </a:xfrm>
          <a:prstGeom prst="round2DiagRect">
            <a:avLst>
              <a:gd name="adj1" fmla="val 20072"/>
              <a:gd name="adj2" fmla="val 0"/>
            </a:avLst>
          </a:prstGeom>
          <a:ln w="57150" cap="sq">
            <a:solidFill>
              <a:srgbClr val="FFFFFF"/>
            </a:solidFill>
            <a:miter lim="800000"/>
          </a:ln>
          <a:effectLst>
            <a:outerShdw blurRad="254000" algn="tl" rotWithShape="0">
              <a:srgbClr val="000000">
                <a:alpha val="43000"/>
              </a:srgbClr>
            </a:outerShdw>
          </a:effectLst>
        </p:spPr>
      </p:pic>
      <p:sp>
        <p:nvSpPr>
          <p:cNvPr id="11" name="TextBox 10">
            <a:extLst>
              <a:ext uri="{FF2B5EF4-FFF2-40B4-BE49-F238E27FC236}">
                <a16:creationId xmlns:a16="http://schemas.microsoft.com/office/drawing/2014/main" id="{C5B4478F-350D-FA3C-E154-993625A8EA1C}"/>
              </a:ext>
            </a:extLst>
          </p:cNvPr>
          <p:cNvSpPr txBox="1"/>
          <p:nvPr/>
        </p:nvSpPr>
        <p:spPr>
          <a:xfrm>
            <a:off x="6838085" y="3209082"/>
            <a:ext cx="2066081" cy="1446550"/>
          </a:xfrm>
          <a:prstGeom prst="rect">
            <a:avLst/>
          </a:prstGeom>
          <a:noFill/>
        </p:spPr>
        <p:txBody>
          <a:bodyPr wrap="square">
            <a:spAutoFit/>
          </a:bodyPr>
          <a:lstStyle/>
          <a:p>
            <a:pPr algn="ctr"/>
            <a:r>
              <a:rPr lang="en-US" altLang="en-US" sz="1800" b="1" dirty="0">
                <a:solidFill>
                  <a:schemeClr val="bg1"/>
                </a:solidFill>
                <a:latin typeface="Century Gothic" panose="020B0502020202020204" pitchFamily="34" charset="0"/>
              </a:rPr>
              <a:t>Brett Stacy</a:t>
            </a:r>
            <a:br>
              <a:rPr lang="en-US" altLang="en-US" sz="1800" b="1" dirty="0">
                <a:solidFill>
                  <a:schemeClr val="bg1"/>
                </a:solidFill>
                <a:latin typeface="Century Gothic" panose="020B0502020202020204" pitchFamily="34" charset="0"/>
              </a:rPr>
            </a:br>
            <a:r>
              <a:rPr lang="en-US" sz="1400" dirty="0">
                <a:solidFill>
                  <a:schemeClr val="bg1"/>
                </a:solidFill>
                <a:latin typeface="Century Gothic" panose="020B0502020202020204" pitchFamily="34" charset="0"/>
              </a:rPr>
              <a:t>National Brand Ambassador Hometown Hero Credit Program</a:t>
            </a:r>
            <a:br>
              <a:rPr lang="en-US" sz="1400" dirty="0">
                <a:solidFill>
                  <a:schemeClr val="bg1"/>
                </a:solidFill>
                <a:latin typeface="Century Gothic" panose="020B0502020202020204" pitchFamily="34" charset="0"/>
              </a:rPr>
            </a:br>
            <a:r>
              <a:rPr lang="en-US" altLang="en-US" sz="1400" b="1" dirty="0">
                <a:solidFill>
                  <a:schemeClr val="bg1"/>
                </a:solidFill>
                <a:latin typeface="Century Gothic" panose="020B0502020202020204" pitchFamily="34" charset="0"/>
              </a:rPr>
              <a:t> </a:t>
            </a:r>
            <a:endParaRPr lang="en-US" sz="14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13008012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F43367-9986-3C52-D143-F01A1DDE9DCA}"/>
            </a:ext>
          </a:extLst>
        </p:cNvPr>
        <p:cNvGrpSpPr/>
        <p:nvPr/>
      </p:nvGrpSpPr>
      <p:grpSpPr>
        <a:xfrm>
          <a:off x="0" y="0"/>
          <a:ext cx="0" cy="0"/>
          <a:chOff x="0" y="0"/>
          <a:chExt cx="0" cy="0"/>
        </a:xfrm>
      </p:grpSpPr>
      <p:pic>
        <p:nvPicPr>
          <p:cNvPr id="10" name="Picture 9" descr="A close-up of a credit card&#10;&#10;AI-generated content may be incorrect.">
            <a:extLst>
              <a:ext uri="{FF2B5EF4-FFF2-40B4-BE49-F238E27FC236}">
                <a16:creationId xmlns:a16="http://schemas.microsoft.com/office/drawing/2014/main" id="{06727844-0BC9-ADDC-A6D1-E3C07C57191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TextBox 8">
            <a:extLst>
              <a:ext uri="{FF2B5EF4-FFF2-40B4-BE49-F238E27FC236}">
                <a16:creationId xmlns:a16="http://schemas.microsoft.com/office/drawing/2014/main" id="{E3D4B45D-31F5-07AA-46BF-D7FFB842B07D}"/>
              </a:ext>
            </a:extLst>
          </p:cNvPr>
          <p:cNvSpPr txBox="1"/>
          <p:nvPr/>
        </p:nvSpPr>
        <p:spPr>
          <a:xfrm>
            <a:off x="631870" y="749897"/>
            <a:ext cx="7880260" cy="369332"/>
          </a:xfrm>
          <a:prstGeom prst="rect">
            <a:avLst/>
          </a:prstGeom>
          <a:noFill/>
        </p:spPr>
        <p:txBody>
          <a:bodyPr wrap="square" rtlCol="0">
            <a:spAutoFit/>
          </a:bodyPr>
          <a:lstStyle/>
          <a:p>
            <a:r>
              <a:rPr lang="en-US" sz="1800" b="1" dirty="0">
                <a:solidFill>
                  <a:schemeClr val="bg1"/>
                </a:solidFill>
                <a:latin typeface="Century Gothic" panose="020B0502020202020204" pitchFamily="34" charset="0"/>
              </a:rPr>
              <a:t>                             </a:t>
            </a:r>
            <a:endParaRPr lang="en-US" sz="1550" b="1" i="1" dirty="0">
              <a:solidFill>
                <a:schemeClr val="bg1"/>
              </a:solidFill>
              <a:latin typeface="Century Gothic" panose="020B0502020202020204" pitchFamily="34" charset="0"/>
            </a:endParaRPr>
          </a:p>
        </p:txBody>
      </p:sp>
      <p:sp>
        <p:nvSpPr>
          <p:cNvPr id="5" name="Text Box 4">
            <a:extLst>
              <a:ext uri="{FF2B5EF4-FFF2-40B4-BE49-F238E27FC236}">
                <a16:creationId xmlns:a16="http://schemas.microsoft.com/office/drawing/2014/main" id="{D63D5D74-9024-124C-F1DC-1476804AE7CF}"/>
              </a:ext>
            </a:extLst>
          </p:cNvPr>
          <p:cNvSpPr txBox="1">
            <a:spLocks noChangeArrowheads="1"/>
          </p:cNvSpPr>
          <p:nvPr/>
        </p:nvSpPr>
        <p:spPr bwMode="auto">
          <a:xfrm>
            <a:off x="0" y="3375572"/>
            <a:ext cx="9144000"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817563">
              <a:spcBef>
                <a:spcPct val="20000"/>
              </a:spcBef>
              <a:buClr>
                <a:schemeClr val="hlink"/>
              </a:buClr>
              <a:buSzPct val="120000"/>
              <a:buChar char="•"/>
              <a:defRPr sz="3200">
                <a:solidFill>
                  <a:schemeClr val="tx1"/>
                </a:solidFill>
                <a:latin typeface="Tahoma" panose="020B0604030504040204" pitchFamily="34" charset="0"/>
              </a:defRPr>
            </a:lvl1pPr>
            <a:lvl2pPr marL="742950" indent="-285750" defTabSz="817563">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defTabSz="817563">
              <a:spcBef>
                <a:spcPct val="20000"/>
              </a:spcBef>
              <a:buClr>
                <a:schemeClr val="hlink"/>
              </a:buClr>
              <a:buSzPct val="120000"/>
              <a:buChar char="•"/>
              <a:defRPr sz="2400">
                <a:solidFill>
                  <a:schemeClr val="tx1"/>
                </a:solidFill>
                <a:latin typeface="Tahoma" panose="020B0604030504040204" pitchFamily="34" charset="0"/>
              </a:defRPr>
            </a:lvl3pPr>
            <a:lvl4pPr marL="1600200" indent="-228600" defTabSz="817563">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defTabSz="817563">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defTabSz="817563"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defTabSz="817563"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defTabSz="817563"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defTabSz="817563"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algn="ctr" eaLnBrk="1" hangingPunct="1">
              <a:spcBef>
                <a:spcPct val="0"/>
              </a:spcBef>
              <a:buClrTx/>
              <a:buSzTx/>
              <a:buFontTx/>
              <a:buNone/>
            </a:pPr>
            <a:r>
              <a:rPr lang="en-US" altLang="en-US" sz="4400" b="1" dirty="0">
                <a:solidFill>
                  <a:srgbClr val="003DA1"/>
                </a:solidFill>
                <a:latin typeface="Century Gothic" panose="020B0502020202020204" pitchFamily="34" charset="0"/>
              </a:rPr>
              <a:t>When “Thank you”</a:t>
            </a:r>
          </a:p>
          <a:p>
            <a:pPr algn="ctr" eaLnBrk="1" hangingPunct="1">
              <a:spcBef>
                <a:spcPct val="0"/>
              </a:spcBef>
              <a:buClrTx/>
              <a:buSzTx/>
              <a:buFontTx/>
              <a:buNone/>
            </a:pPr>
            <a:r>
              <a:rPr lang="en-US" altLang="en-US" sz="4400" b="1" dirty="0">
                <a:solidFill>
                  <a:srgbClr val="003DA1"/>
                </a:solidFill>
                <a:latin typeface="Century Gothic" panose="020B0502020202020204" pitchFamily="34" charset="0"/>
              </a:rPr>
              <a:t>is not enough</a:t>
            </a:r>
            <a:endParaRPr lang="en-US" altLang="en-US" sz="4400" dirty="0">
              <a:solidFill>
                <a:srgbClr val="003DA1"/>
              </a:solidFill>
              <a:latin typeface="Century Gothic" panose="020B0502020202020204" pitchFamily="34" charset="0"/>
            </a:endParaRPr>
          </a:p>
        </p:txBody>
      </p:sp>
      <p:pic>
        <p:nvPicPr>
          <p:cNvPr id="7" name="Picture 6">
            <a:extLst>
              <a:ext uri="{FF2B5EF4-FFF2-40B4-BE49-F238E27FC236}">
                <a16:creationId xmlns:a16="http://schemas.microsoft.com/office/drawing/2014/main" id="{2A4E4A8E-9930-1089-B00D-B62A6B7827EA}"/>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2082585" y="1339694"/>
            <a:ext cx="4388519" cy="1655343"/>
          </a:xfrm>
          <a:prstGeom prst="rect">
            <a:avLst/>
          </a:prstGeom>
        </p:spPr>
      </p:pic>
    </p:spTree>
    <p:extLst>
      <p:ext uri="{BB962C8B-B14F-4D97-AF65-F5344CB8AC3E}">
        <p14:creationId xmlns:p14="http://schemas.microsoft.com/office/powerpoint/2010/main" val="473959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ue background with stars and text&#10;&#10;AI-generated content may be incorrect.">
            <a:extLst>
              <a:ext uri="{FF2B5EF4-FFF2-40B4-BE49-F238E27FC236}">
                <a16:creationId xmlns:a16="http://schemas.microsoft.com/office/drawing/2014/main" id="{06212371-CD13-D683-B679-D7A6F5A5364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0" name="TextBox 9"/>
          <p:cNvSpPr txBox="1"/>
          <p:nvPr/>
        </p:nvSpPr>
        <p:spPr>
          <a:xfrm>
            <a:off x="738852" y="1087129"/>
            <a:ext cx="8382000" cy="461665"/>
          </a:xfrm>
          <a:prstGeom prst="rect">
            <a:avLst/>
          </a:prstGeom>
          <a:noFill/>
        </p:spPr>
        <p:txBody>
          <a:bodyPr wrap="square" rtlCol="0">
            <a:spAutoFit/>
          </a:bodyPr>
          <a:lstStyle/>
          <a:p>
            <a:r>
              <a:rPr lang="en-US" sz="2400" dirty="0">
                <a:solidFill>
                  <a:schemeClr val="bg1"/>
                </a:solidFill>
                <a:latin typeface="Century Gothic" panose="020B0502020202020204" pitchFamily="34" charset="0"/>
              </a:rPr>
              <a:t>It’s Time For </a:t>
            </a:r>
            <a:r>
              <a:rPr lang="en-US" sz="2400" b="1" dirty="0">
                <a:solidFill>
                  <a:schemeClr val="bg1"/>
                </a:solidFill>
                <a:latin typeface="Century Gothic" panose="020B0502020202020204" pitchFamily="34" charset="0"/>
              </a:rPr>
              <a:t>More Than </a:t>
            </a:r>
            <a:r>
              <a:rPr lang="en-US" sz="2400" dirty="0">
                <a:solidFill>
                  <a:schemeClr val="bg1"/>
                </a:solidFill>
                <a:latin typeface="Century Gothic" panose="020B0502020202020204" pitchFamily="34" charset="0"/>
              </a:rPr>
              <a:t>“Thank you”.</a:t>
            </a:r>
          </a:p>
        </p:txBody>
      </p:sp>
      <p:sp>
        <p:nvSpPr>
          <p:cNvPr id="5" name="Text Box 5"/>
          <p:cNvSpPr txBox="1">
            <a:spLocks noChangeArrowheads="1"/>
          </p:cNvSpPr>
          <p:nvPr/>
        </p:nvSpPr>
        <p:spPr bwMode="auto">
          <a:xfrm>
            <a:off x="733064" y="1785395"/>
            <a:ext cx="7797477" cy="4869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85750" indent="-285750">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r>
              <a:rPr lang="en-US" sz="1600" dirty="0">
                <a:solidFill>
                  <a:schemeClr val="bg1"/>
                </a:solidFill>
              </a:rPr>
              <a:t>After the Gulf Wars and 9/11, a powerful wave of patriotism swept across our nation. Everywhere you went, people began saying, </a:t>
            </a:r>
            <a:r>
              <a:rPr lang="en-US" sz="1600" i="1" dirty="0">
                <a:solidFill>
                  <a:schemeClr val="bg1"/>
                </a:solidFill>
              </a:rPr>
              <a:t>“Thank you for your service.”</a:t>
            </a:r>
            <a:r>
              <a:rPr lang="en-US" sz="1600" dirty="0">
                <a:solidFill>
                  <a:schemeClr val="bg1"/>
                </a:solidFill>
              </a:rPr>
              <a:t> It became our nation’s go-to phrase — a way for everyday Americans to express appreciation to those who wore the uniform.</a:t>
            </a:r>
          </a:p>
          <a:p>
            <a:r>
              <a:rPr lang="en-US" sz="1600" dirty="0">
                <a:solidFill>
                  <a:schemeClr val="bg1"/>
                </a:solidFill>
              </a:rPr>
              <a:t>And that was a beautiful start.</a:t>
            </a:r>
          </a:p>
          <a:p>
            <a:r>
              <a:rPr lang="en-US" sz="1600" dirty="0">
                <a:solidFill>
                  <a:schemeClr val="bg1"/>
                </a:solidFill>
              </a:rPr>
              <a:t>But here we are, more than </a:t>
            </a:r>
            <a:r>
              <a:rPr lang="en-US" sz="1600" b="1" dirty="0">
                <a:solidFill>
                  <a:schemeClr val="bg1"/>
                </a:solidFill>
              </a:rPr>
              <a:t>25 years later</a:t>
            </a:r>
            <a:r>
              <a:rPr lang="en-US" sz="1600" dirty="0">
                <a:solidFill>
                  <a:schemeClr val="bg1"/>
                </a:solidFill>
              </a:rPr>
              <a:t>, and the words haven’t evolved into something more. The movement that began with gratitude… has stalled at the surface.</a:t>
            </a:r>
          </a:p>
          <a:p>
            <a:r>
              <a:rPr lang="en-US" sz="1600" dirty="0">
                <a:solidFill>
                  <a:schemeClr val="bg1"/>
                </a:solidFill>
              </a:rPr>
              <a:t>Saying </a:t>
            </a:r>
            <a:r>
              <a:rPr lang="en-US" sz="1600" i="1" dirty="0">
                <a:solidFill>
                  <a:schemeClr val="bg1"/>
                </a:solidFill>
              </a:rPr>
              <a:t>“thank you”</a:t>
            </a:r>
            <a:r>
              <a:rPr lang="en-US" sz="1600" dirty="0">
                <a:solidFill>
                  <a:schemeClr val="bg1"/>
                </a:solidFill>
              </a:rPr>
              <a:t> will never be enough for those who signed a blank check to the United States of America — payable up to and including their lives.</a:t>
            </a:r>
          </a:p>
          <a:p>
            <a:r>
              <a:rPr lang="en-US" sz="1600" dirty="0">
                <a:solidFill>
                  <a:schemeClr val="bg1"/>
                </a:solidFill>
              </a:rPr>
              <a:t>I believe it’s our </a:t>
            </a:r>
            <a:r>
              <a:rPr lang="en-US" sz="1600" b="1" dirty="0">
                <a:solidFill>
                  <a:schemeClr val="bg1"/>
                </a:solidFill>
              </a:rPr>
              <a:t>responsibility</a:t>
            </a:r>
            <a:r>
              <a:rPr lang="en-US" sz="1600" dirty="0">
                <a:solidFill>
                  <a:schemeClr val="bg1"/>
                </a:solidFill>
              </a:rPr>
              <a:t> — yours and mine — to do more than speak our gratitude. We must </a:t>
            </a:r>
            <a:r>
              <a:rPr lang="en-US" sz="1600" b="1" dirty="0">
                <a:solidFill>
                  <a:schemeClr val="bg1"/>
                </a:solidFill>
              </a:rPr>
              <a:t>live it.</a:t>
            </a:r>
            <a:r>
              <a:rPr lang="en-US" sz="1600" dirty="0">
                <a:solidFill>
                  <a:schemeClr val="bg1"/>
                </a:solidFill>
              </a:rPr>
              <a:t> We must </a:t>
            </a:r>
            <a:r>
              <a:rPr lang="en-US" sz="1600" b="1" dirty="0">
                <a:solidFill>
                  <a:schemeClr val="bg1"/>
                </a:solidFill>
              </a:rPr>
              <a:t>act on it.</a:t>
            </a:r>
            <a:endParaRPr lang="en-US" sz="1600" dirty="0">
              <a:solidFill>
                <a:schemeClr val="bg1"/>
              </a:solidFill>
            </a:endParaRPr>
          </a:p>
          <a:p>
            <a:r>
              <a:rPr lang="en-US" sz="1600" dirty="0">
                <a:solidFill>
                  <a:schemeClr val="bg1"/>
                </a:solidFill>
              </a:rPr>
              <a:t>Each of us has the power — and the obligation — to find our own way to transform heartfelt appreciation into </a:t>
            </a:r>
            <a:r>
              <a:rPr lang="en-US" sz="1600" b="1" dirty="0">
                <a:solidFill>
                  <a:schemeClr val="bg1"/>
                </a:solidFill>
              </a:rPr>
              <a:t>tangible action</a:t>
            </a:r>
            <a:r>
              <a:rPr lang="en-US" sz="1600" dirty="0">
                <a:solidFill>
                  <a:schemeClr val="bg1"/>
                </a:solidFill>
              </a:rPr>
              <a:t> that truly honors the men and women who’ve sacrificed so much for us.</a:t>
            </a:r>
          </a:p>
          <a:p>
            <a:r>
              <a:rPr lang="en-US" sz="1600" dirty="0">
                <a:solidFill>
                  <a:schemeClr val="bg1"/>
                </a:solidFill>
              </a:rPr>
              <a:t>Because real gratitude isn’t just something</a:t>
            </a:r>
            <a:br>
              <a:rPr lang="en-US" sz="1600" dirty="0">
                <a:solidFill>
                  <a:schemeClr val="bg1"/>
                </a:solidFill>
              </a:rPr>
            </a:br>
            <a:r>
              <a:rPr lang="en-US" sz="1600" dirty="0">
                <a:solidFill>
                  <a:schemeClr val="bg1"/>
                </a:solidFill>
              </a:rPr>
              <a:t>you say…It’s something you </a:t>
            </a:r>
            <a:r>
              <a:rPr lang="en-US" sz="1600" i="1" dirty="0">
                <a:solidFill>
                  <a:schemeClr val="bg1"/>
                </a:solidFill>
              </a:rPr>
              <a:t>do.</a:t>
            </a:r>
            <a:endParaRPr lang="en-US" sz="1600" dirty="0">
              <a:solidFill>
                <a:schemeClr val="bg1"/>
              </a:solidFill>
            </a:endParaRPr>
          </a:p>
          <a:p>
            <a:r>
              <a:rPr lang="en-US" sz="1600" dirty="0">
                <a:solidFill>
                  <a:schemeClr val="bg1"/>
                </a:solidFill>
              </a:rPr>
              <a:t>Don’t you agree?</a:t>
            </a:r>
          </a:p>
        </p:txBody>
      </p:sp>
    </p:spTree>
    <p:extLst>
      <p:ext uri="{BB962C8B-B14F-4D97-AF65-F5344CB8AC3E}">
        <p14:creationId xmlns:p14="http://schemas.microsoft.com/office/powerpoint/2010/main" val="3736256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09AF52-35FD-C1E6-AD3C-4BE1DDFBE7E6}"/>
            </a:ext>
          </a:extLst>
        </p:cNvPr>
        <p:cNvGrpSpPr/>
        <p:nvPr/>
      </p:nvGrpSpPr>
      <p:grpSpPr>
        <a:xfrm>
          <a:off x="0" y="0"/>
          <a:ext cx="0" cy="0"/>
          <a:chOff x="0" y="0"/>
          <a:chExt cx="0" cy="0"/>
        </a:xfrm>
      </p:grpSpPr>
      <p:pic>
        <p:nvPicPr>
          <p:cNvPr id="10" name="Picture 9" descr="A close-up of a credit card&#10;&#10;AI-generated content may be incorrect.">
            <a:extLst>
              <a:ext uri="{FF2B5EF4-FFF2-40B4-BE49-F238E27FC236}">
                <a16:creationId xmlns:a16="http://schemas.microsoft.com/office/drawing/2014/main" id="{DEE362DB-0A86-3620-8B32-BDF7EC9C90D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TextBox 8">
            <a:extLst>
              <a:ext uri="{FF2B5EF4-FFF2-40B4-BE49-F238E27FC236}">
                <a16:creationId xmlns:a16="http://schemas.microsoft.com/office/drawing/2014/main" id="{E2D0988C-7163-44DA-6E7E-958B916BE273}"/>
              </a:ext>
            </a:extLst>
          </p:cNvPr>
          <p:cNvSpPr txBox="1"/>
          <p:nvPr/>
        </p:nvSpPr>
        <p:spPr>
          <a:xfrm>
            <a:off x="631870" y="749897"/>
            <a:ext cx="7880260" cy="369332"/>
          </a:xfrm>
          <a:prstGeom prst="rect">
            <a:avLst/>
          </a:prstGeom>
          <a:noFill/>
        </p:spPr>
        <p:txBody>
          <a:bodyPr wrap="square" rtlCol="0">
            <a:spAutoFit/>
          </a:bodyPr>
          <a:lstStyle/>
          <a:p>
            <a:r>
              <a:rPr lang="en-US" sz="1800" b="1" dirty="0">
                <a:solidFill>
                  <a:schemeClr val="bg1"/>
                </a:solidFill>
                <a:latin typeface="Century Gothic" panose="020B0502020202020204" pitchFamily="34" charset="0"/>
              </a:rPr>
              <a:t>                             </a:t>
            </a:r>
            <a:endParaRPr lang="en-US" sz="1550" b="1" i="1" dirty="0">
              <a:solidFill>
                <a:schemeClr val="bg1"/>
              </a:solidFill>
              <a:latin typeface="Century Gothic" panose="020B0502020202020204" pitchFamily="34" charset="0"/>
            </a:endParaRPr>
          </a:p>
        </p:txBody>
      </p:sp>
      <p:pic>
        <p:nvPicPr>
          <p:cNvPr id="7" name="Picture 6">
            <a:extLst>
              <a:ext uri="{FF2B5EF4-FFF2-40B4-BE49-F238E27FC236}">
                <a16:creationId xmlns:a16="http://schemas.microsoft.com/office/drawing/2014/main" id="{961FC4C2-DD82-4182-6F6C-23095A6FEC79}"/>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2082585" y="1339694"/>
            <a:ext cx="4388519" cy="1655343"/>
          </a:xfrm>
          <a:prstGeom prst="rect">
            <a:avLst/>
          </a:prstGeom>
        </p:spPr>
      </p:pic>
      <p:sp>
        <p:nvSpPr>
          <p:cNvPr id="2" name="Text Box 4"/>
          <p:cNvSpPr txBox="1">
            <a:spLocks noChangeArrowheads="1"/>
          </p:cNvSpPr>
          <p:nvPr/>
        </p:nvSpPr>
        <p:spPr bwMode="auto">
          <a:xfrm>
            <a:off x="0" y="3333482"/>
            <a:ext cx="9144000"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817563">
              <a:spcBef>
                <a:spcPct val="20000"/>
              </a:spcBef>
              <a:buClr>
                <a:schemeClr val="hlink"/>
              </a:buClr>
              <a:buSzPct val="120000"/>
              <a:buChar char="•"/>
              <a:defRPr sz="3200">
                <a:solidFill>
                  <a:schemeClr val="tx1"/>
                </a:solidFill>
                <a:latin typeface="Tahoma" panose="020B0604030504040204" pitchFamily="34" charset="0"/>
              </a:defRPr>
            </a:lvl1pPr>
            <a:lvl2pPr marL="742950" indent="-285750" defTabSz="817563">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defTabSz="817563">
              <a:spcBef>
                <a:spcPct val="20000"/>
              </a:spcBef>
              <a:buClr>
                <a:schemeClr val="hlink"/>
              </a:buClr>
              <a:buSzPct val="120000"/>
              <a:buChar char="•"/>
              <a:defRPr sz="2400">
                <a:solidFill>
                  <a:schemeClr val="tx1"/>
                </a:solidFill>
                <a:latin typeface="Tahoma" panose="020B0604030504040204" pitchFamily="34" charset="0"/>
              </a:defRPr>
            </a:lvl3pPr>
            <a:lvl4pPr marL="1600200" indent="-228600" defTabSz="817563">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defTabSz="817563">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defTabSz="817563"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defTabSz="817563"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defTabSz="817563"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defTabSz="817563"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algn="ctr" eaLnBrk="1" hangingPunct="1">
              <a:spcBef>
                <a:spcPct val="0"/>
              </a:spcBef>
              <a:buClrTx/>
              <a:buSzTx/>
              <a:buFontTx/>
              <a:buNone/>
            </a:pPr>
            <a:r>
              <a:rPr lang="en-US" altLang="en-US" sz="4000" b="1" dirty="0">
                <a:solidFill>
                  <a:srgbClr val="003DA1"/>
                </a:solidFill>
                <a:latin typeface="Century Gothic" panose="020B0502020202020204" pitchFamily="34" charset="0"/>
              </a:rPr>
              <a:t>OPERATION T.A.G. </a:t>
            </a:r>
          </a:p>
          <a:p>
            <a:pPr algn="ctr" eaLnBrk="1" hangingPunct="1">
              <a:spcBef>
                <a:spcPct val="0"/>
              </a:spcBef>
              <a:buClrTx/>
              <a:buSzTx/>
              <a:buFontTx/>
              <a:buNone/>
            </a:pPr>
            <a:r>
              <a:rPr lang="en-US" altLang="en-US" sz="4000" dirty="0">
                <a:solidFill>
                  <a:srgbClr val="003DA1"/>
                </a:solidFill>
                <a:latin typeface="Century Gothic" panose="020B0502020202020204" pitchFamily="34" charset="0"/>
              </a:rPr>
              <a:t>Hometown Hero Credit</a:t>
            </a:r>
          </a:p>
        </p:txBody>
      </p:sp>
    </p:spTree>
    <p:extLst>
      <p:ext uri="{BB962C8B-B14F-4D97-AF65-F5344CB8AC3E}">
        <p14:creationId xmlns:p14="http://schemas.microsoft.com/office/powerpoint/2010/main" val="1609792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5D345A-2922-06E7-2C04-E544F7CD02CB}"/>
            </a:ext>
          </a:extLst>
        </p:cNvPr>
        <p:cNvGrpSpPr/>
        <p:nvPr/>
      </p:nvGrpSpPr>
      <p:grpSpPr>
        <a:xfrm>
          <a:off x="0" y="0"/>
          <a:ext cx="0" cy="0"/>
          <a:chOff x="0" y="0"/>
          <a:chExt cx="0" cy="0"/>
        </a:xfrm>
      </p:grpSpPr>
      <p:pic>
        <p:nvPicPr>
          <p:cNvPr id="2" name="Picture 1" descr="A blue background with stars and text&#10;&#10;AI-generated content may be incorrect.">
            <a:extLst>
              <a:ext uri="{FF2B5EF4-FFF2-40B4-BE49-F238E27FC236}">
                <a16:creationId xmlns:a16="http://schemas.microsoft.com/office/drawing/2014/main" id="{85E417C2-5985-71B5-456B-05E3F933931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0" name="TextBox 9">
            <a:extLst>
              <a:ext uri="{FF2B5EF4-FFF2-40B4-BE49-F238E27FC236}">
                <a16:creationId xmlns:a16="http://schemas.microsoft.com/office/drawing/2014/main" id="{F6983C37-5435-3B96-71E6-980B2749F375}"/>
              </a:ext>
            </a:extLst>
          </p:cNvPr>
          <p:cNvSpPr txBox="1"/>
          <p:nvPr/>
        </p:nvSpPr>
        <p:spPr>
          <a:xfrm>
            <a:off x="641610" y="967221"/>
            <a:ext cx="8502389" cy="461665"/>
          </a:xfrm>
          <a:prstGeom prst="rect">
            <a:avLst/>
          </a:prstGeom>
          <a:noFill/>
        </p:spPr>
        <p:txBody>
          <a:bodyPr wrap="square" rtlCol="0">
            <a:spAutoFit/>
          </a:bodyPr>
          <a:lstStyle/>
          <a:p>
            <a:r>
              <a:rPr lang="en-US" sz="2400" b="1" dirty="0">
                <a:solidFill>
                  <a:schemeClr val="bg1"/>
                </a:solidFill>
                <a:latin typeface="Century Gothic" panose="020B0502020202020204" pitchFamily="34" charset="0"/>
              </a:rPr>
              <a:t>Our HEROES Deserve More</a:t>
            </a:r>
          </a:p>
        </p:txBody>
      </p:sp>
      <p:sp>
        <p:nvSpPr>
          <p:cNvPr id="5" name="Text Box 5">
            <a:extLst>
              <a:ext uri="{FF2B5EF4-FFF2-40B4-BE49-F238E27FC236}">
                <a16:creationId xmlns:a16="http://schemas.microsoft.com/office/drawing/2014/main" id="{FF4E006B-59FE-349C-E4BF-C17746F8EBE2}"/>
              </a:ext>
            </a:extLst>
          </p:cNvPr>
          <p:cNvSpPr txBox="1">
            <a:spLocks noChangeArrowheads="1"/>
          </p:cNvSpPr>
          <p:nvPr/>
        </p:nvSpPr>
        <p:spPr bwMode="auto">
          <a:xfrm>
            <a:off x="635825" y="1582340"/>
            <a:ext cx="5319350" cy="3970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85750" indent="-285750">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marL="0" indent="0">
              <a:spcBef>
                <a:spcPct val="0"/>
              </a:spcBef>
              <a:buClrTx/>
              <a:buSzTx/>
              <a:buNone/>
            </a:pPr>
            <a:r>
              <a:rPr lang="en-US" altLang="en-US" sz="1800" dirty="0">
                <a:solidFill>
                  <a:schemeClr val="bg1"/>
                </a:solidFill>
                <a:latin typeface="Century Gothic" panose="020B0502020202020204" pitchFamily="34" charset="0"/>
              </a:rPr>
              <a:t>Operation </a:t>
            </a:r>
            <a:r>
              <a:rPr lang="en-US" altLang="en-US" sz="1800" b="1" dirty="0">
                <a:solidFill>
                  <a:schemeClr val="bg1"/>
                </a:solidFill>
                <a:latin typeface="Century Gothic" panose="020B0502020202020204" pitchFamily="34" charset="0"/>
              </a:rPr>
              <a:t>T.A.G. </a:t>
            </a:r>
            <a:r>
              <a:rPr lang="en-US" altLang="en-US" sz="1800" dirty="0">
                <a:solidFill>
                  <a:schemeClr val="bg1"/>
                </a:solidFill>
                <a:highlight>
                  <a:srgbClr val="FF0000"/>
                </a:highlight>
                <a:latin typeface="Century Gothic" panose="020B0502020202020204" pitchFamily="34" charset="0"/>
              </a:rPr>
              <a:t>(</a:t>
            </a:r>
            <a:r>
              <a:rPr lang="en-US" altLang="en-US" sz="1800" b="1" dirty="0">
                <a:solidFill>
                  <a:schemeClr val="bg1"/>
                </a:solidFill>
                <a:highlight>
                  <a:srgbClr val="FF0000"/>
                </a:highlight>
                <a:latin typeface="Century Gothic" panose="020B0502020202020204" pitchFamily="34" charset="0"/>
              </a:rPr>
              <a:t>Tangible Act of Gratitude</a:t>
            </a:r>
            <a:r>
              <a:rPr lang="en-US" altLang="en-US" sz="1800" dirty="0">
                <a:solidFill>
                  <a:schemeClr val="bg1"/>
                </a:solidFill>
                <a:highlight>
                  <a:srgbClr val="FF0000"/>
                </a:highlight>
                <a:latin typeface="Century Gothic" panose="020B0502020202020204" pitchFamily="34" charset="0"/>
              </a:rPr>
              <a:t>) </a:t>
            </a:r>
            <a:r>
              <a:rPr lang="en-US" altLang="en-US" sz="1800" dirty="0">
                <a:solidFill>
                  <a:schemeClr val="bg1"/>
                </a:solidFill>
                <a:latin typeface="Century Gothic" panose="020B0502020202020204" pitchFamily="34" charset="0"/>
              </a:rPr>
              <a:t>and its flagship program, the Hometown Hero Credit provide veterans, and active-duty members with a </a:t>
            </a:r>
            <a:r>
              <a:rPr lang="en-US" altLang="en-US" sz="1800" b="1" dirty="0">
                <a:solidFill>
                  <a:schemeClr val="bg1"/>
                </a:solidFill>
                <a:latin typeface="Century Gothic" panose="020B0502020202020204" pitchFamily="34" charset="0"/>
              </a:rPr>
              <a:t>2% credit (of the loan amount)</a:t>
            </a:r>
            <a:r>
              <a:rPr lang="en-US" altLang="en-US" sz="1800" dirty="0">
                <a:solidFill>
                  <a:schemeClr val="bg1"/>
                </a:solidFill>
                <a:latin typeface="Century Gothic" panose="020B0502020202020204" pitchFamily="34" charset="0"/>
              </a:rPr>
              <a:t>, up to </a:t>
            </a:r>
            <a:r>
              <a:rPr lang="en-US" altLang="en-US" sz="1800" b="1" dirty="0">
                <a:solidFill>
                  <a:schemeClr val="bg1"/>
                </a:solidFill>
                <a:latin typeface="Century Gothic" panose="020B0502020202020204" pitchFamily="34" charset="0"/>
              </a:rPr>
              <a:t>$21,000 </a:t>
            </a:r>
            <a:r>
              <a:rPr lang="en-US" altLang="en-US" sz="1800" dirty="0">
                <a:solidFill>
                  <a:schemeClr val="bg1"/>
                </a:solidFill>
                <a:latin typeface="Century Gothic" panose="020B0502020202020204" pitchFamily="34" charset="0"/>
              </a:rPr>
              <a:t>to help pay closing fees, buy down the already low interest rate, or pay real estate agent commissions.</a:t>
            </a:r>
          </a:p>
          <a:p>
            <a:pPr marL="0" indent="0">
              <a:spcBef>
                <a:spcPct val="0"/>
              </a:spcBef>
              <a:buClrTx/>
              <a:buSzTx/>
              <a:buNone/>
            </a:pPr>
            <a:endParaRPr lang="en-US" altLang="en-US" sz="1800" dirty="0">
              <a:solidFill>
                <a:srgbClr val="003DA1"/>
              </a:solidFill>
              <a:latin typeface="Century Gothic" panose="020B0502020202020204" pitchFamily="34" charset="0"/>
            </a:endParaRPr>
          </a:p>
          <a:p>
            <a:pPr>
              <a:spcBef>
                <a:spcPct val="0"/>
              </a:spcBef>
              <a:buClr>
                <a:srgbClr val="FF0000"/>
              </a:buClr>
              <a:buSzTx/>
              <a:buFont typeface="Wingdings" panose="05000000000000000000" pitchFamily="2" charset="2"/>
              <a:buChar char="ü"/>
            </a:pPr>
            <a:r>
              <a:rPr lang="en-US" altLang="en-US" sz="1800" b="1" dirty="0">
                <a:solidFill>
                  <a:schemeClr val="bg1"/>
                </a:solidFill>
                <a:latin typeface="Century Gothic" panose="020B0502020202020204" pitchFamily="34" charset="0"/>
              </a:rPr>
              <a:t>NO</a:t>
            </a:r>
            <a:r>
              <a:rPr lang="en-US" altLang="en-US" sz="1800" dirty="0">
                <a:solidFill>
                  <a:schemeClr val="bg1"/>
                </a:solidFill>
                <a:latin typeface="Century Gothic" panose="020B0502020202020204" pitchFamily="34" charset="0"/>
              </a:rPr>
              <a:t> repayment is needed</a:t>
            </a:r>
          </a:p>
          <a:p>
            <a:pPr>
              <a:spcBef>
                <a:spcPct val="0"/>
              </a:spcBef>
              <a:buClr>
                <a:srgbClr val="FF0000"/>
              </a:buClr>
              <a:buSzTx/>
              <a:buFont typeface="Wingdings" panose="05000000000000000000" pitchFamily="2" charset="2"/>
              <a:buChar char="ü"/>
            </a:pPr>
            <a:r>
              <a:rPr lang="en-US" altLang="en-US" sz="1800" b="1" dirty="0">
                <a:solidFill>
                  <a:schemeClr val="bg1"/>
                </a:solidFill>
                <a:latin typeface="Century Gothic" panose="020B0502020202020204" pitchFamily="34" charset="0"/>
              </a:rPr>
              <a:t>NO</a:t>
            </a:r>
            <a:r>
              <a:rPr lang="en-US" altLang="en-US" sz="1800" dirty="0">
                <a:solidFill>
                  <a:schemeClr val="bg1"/>
                </a:solidFill>
                <a:latin typeface="Century Gothic" panose="020B0502020202020204" pitchFamily="34" charset="0"/>
              </a:rPr>
              <a:t> second mortgage</a:t>
            </a:r>
          </a:p>
          <a:p>
            <a:pPr>
              <a:spcBef>
                <a:spcPct val="0"/>
              </a:spcBef>
              <a:buClr>
                <a:srgbClr val="FF0000"/>
              </a:buClr>
              <a:buSzTx/>
              <a:buFont typeface="Wingdings" panose="05000000000000000000" pitchFamily="2" charset="2"/>
              <a:buChar char="ü"/>
            </a:pPr>
            <a:r>
              <a:rPr lang="en-US" altLang="en-US" sz="1800" b="1" dirty="0">
                <a:solidFill>
                  <a:schemeClr val="bg1"/>
                </a:solidFill>
                <a:latin typeface="Century Gothic" panose="020B0502020202020204" pitchFamily="34" charset="0"/>
              </a:rPr>
              <a:t>NO</a:t>
            </a:r>
            <a:r>
              <a:rPr lang="en-US" altLang="en-US" sz="1800" dirty="0">
                <a:solidFill>
                  <a:schemeClr val="bg1"/>
                </a:solidFill>
                <a:latin typeface="Century Gothic" panose="020B0502020202020204" pitchFamily="34" charset="0"/>
              </a:rPr>
              <a:t> income restrictions (Higher income earners qualify)</a:t>
            </a:r>
          </a:p>
          <a:p>
            <a:pPr>
              <a:spcBef>
                <a:spcPct val="0"/>
              </a:spcBef>
              <a:buClr>
                <a:srgbClr val="FF0000"/>
              </a:buClr>
              <a:buSzTx/>
              <a:buFont typeface="Wingdings" panose="05000000000000000000" pitchFamily="2" charset="2"/>
              <a:buChar char="ü"/>
            </a:pPr>
            <a:r>
              <a:rPr lang="en-US" altLang="en-US" sz="1800" b="1" dirty="0">
                <a:solidFill>
                  <a:schemeClr val="bg1"/>
                </a:solidFill>
                <a:latin typeface="Century Gothic" panose="020B0502020202020204" pitchFamily="34" charset="0"/>
              </a:rPr>
              <a:t>NO</a:t>
            </a:r>
            <a:r>
              <a:rPr lang="en-US" altLang="en-US" sz="1800" dirty="0">
                <a:solidFill>
                  <a:schemeClr val="bg1"/>
                </a:solidFill>
                <a:latin typeface="Century Gothic" panose="020B0502020202020204" pitchFamily="34" charset="0"/>
              </a:rPr>
              <a:t> increase in the interest rate</a:t>
            </a:r>
          </a:p>
          <a:p>
            <a:pPr>
              <a:spcBef>
                <a:spcPct val="0"/>
              </a:spcBef>
              <a:buClr>
                <a:srgbClr val="FF0000"/>
              </a:buClr>
              <a:buSzTx/>
              <a:buFont typeface="Wingdings" panose="05000000000000000000" pitchFamily="2" charset="2"/>
              <a:buChar char="ü"/>
            </a:pPr>
            <a:r>
              <a:rPr lang="en-US" altLang="en-US" sz="1800" b="1" dirty="0">
                <a:solidFill>
                  <a:schemeClr val="bg1"/>
                </a:solidFill>
                <a:latin typeface="Century Gothic" panose="020B0502020202020204" pitchFamily="34" charset="0"/>
              </a:rPr>
              <a:t>AVAILABLE</a:t>
            </a:r>
            <a:r>
              <a:rPr lang="en-US" altLang="en-US" sz="1800" dirty="0">
                <a:solidFill>
                  <a:schemeClr val="bg1"/>
                </a:solidFill>
                <a:latin typeface="Century Gothic" panose="020B0502020202020204" pitchFamily="34" charset="0"/>
              </a:rPr>
              <a:t> in 49 states</a:t>
            </a:r>
          </a:p>
        </p:txBody>
      </p:sp>
      <p:pic>
        <p:nvPicPr>
          <p:cNvPr id="4" name="Picture 3" descr="A person in a military uniform&#10;&#10;AI-generated content may be incorrect.">
            <a:extLst>
              <a:ext uri="{FF2B5EF4-FFF2-40B4-BE49-F238E27FC236}">
                <a16:creationId xmlns:a16="http://schemas.microsoft.com/office/drawing/2014/main" id="{372DB892-76E4-9533-0D5E-21B9A99809B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77614" y="1428886"/>
            <a:ext cx="2463019" cy="3698141"/>
          </a:xfrm>
          <a:prstGeom prst="round2DiagRect">
            <a:avLst>
              <a:gd name="adj1" fmla="val 16667"/>
              <a:gd name="adj2" fmla="val 0"/>
            </a:avLst>
          </a:prstGeom>
          <a:ln w="5715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741765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5C0B7-A74F-DE1B-CAE0-394B159BD0F6}"/>
            </a:ext>
          </a:extLst>
        </p:cNvPr>
        <p:cNvGrpSpPr/>
        <p:nvPr/>
      </p:nvGrpSpPr>
      <p:grpSpPr>
        <a:xfrm>
          <a:off x="0" y="0"/>
          <a:ext cx="0" cy="0"/>
          <a:chOff x="0" y="0"/>
          <a:chExt cx="0" cy="0"/>
        </a:xfrm>
      </p:grpSpPr>
      <p:pic>
        <p:nvPicPr>
          <p:cNvPr id="10" name="Picture 9" descr="A close-up of a credit card&#10;&#10;AI-generated content may be incorrect.">
            <a:extLst>
              <a:ext uri="{FF2B5EF4-FFF2-40B4-BE49-F238E27FC236}">
                <a16:creationId xmlns:a16="http://schemas.microsoft.com/office/drawing/2014/main" id="{A3B51596-4532-4A22-21B0-57F47CA7BCE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TextBox 8">
            <a:extLst>
              <a:ext uri="{FF2B5EF4-FFF2-40B4-BE49-F238E27FC236}">
                <a16:creationId xmlns:a16="http://schemas.microsoft.com/office/drawing/2014/main" id="{C7EAE7F9-5B6A-AC1D-DC31-004318A242E4}"/>
              </a:ext>
            </a:extLst>
          </p:cNvPr>
          <p:cNvSpPr txBox="1"/>
          <p:nvPr/>
        </p:nvSpPr>
        <p:spPr>
          <a:xfrm>
            <a:off x="631870" y="749897"/>
            <a:ext cx="7880260" cy="369332"/>
          </a:xfrm>
          <a:prstGeom prst="rect">
            <a:avLst/>
          </a:prstGeom>
          <a:noFill/>
        </p:spPr>
        <p:txBody>
          <a:bodyPr wrap="square" rtlCol="0">
            <a:spAutoFit/>
          </a:bodyPr>
          <a:lstStyle/>
          <a:p>
            <a:r>
              <a:rPr lang="en-US" sz="1800" b="1" dirty="0">
                <a:solidFill>
                  <a:schemeClr val="bg1"/>
                </a:solidFill>
                <a:latin typeface="Century Gothic" panose="020B0502020202020204" pitchFamily="34" charset="0"/>
              </a:rPr>
              <a:t>                             </a:t>
            </a:r>
            <a:endParaRPr lang="en-US" sz="1550" b="1" i="1" dirty="0">
              <a:solidFill>
                <a:schemeClr val="bg1"/>
              </a:solidFill>
              <a:latin typeface="Century Gothic" panose="020B0502020202020204" pitchFamily="34" charset="0"/>
            </a:endParaRPr>
          </a:p>
        </p:txBody>
      </p:sp>
      <p:pic>
        <p:nvPicPr>
          <p:cNvPr id="7" name="Picture 6">
            <a:extLst>
              <a:ext uri="{FF2B5EF4-FFF2-40B4-BE49-F238E27FC236}">
                <a16:creationId xmlns:a16="http://schemas.microsoft.com/office/drawing/2014/main" id="{7B88E9E8-BDFE-01C4-F1A3-46990E3A087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2082585" y="1339694"/>
            <a:ext cx="4388519" cy="1655343"/>
          </a:xfrm>
          <a:prstGeom prst="rect">
            <a:avLst/>
          </a:prstGeom>
        </p:spPr>
      </p:pic>
      <p:sp>
        <p:nvSpPr>
          <p:cNvPr id="3" name="Text Box 4">
            <a:extLst>
              <a:ext uri="{FF2B5EF4-FFF2-40B4-BE49-F238E27FC236}">
                <a16:creationId xmlns:a16="http://schemas.microsoft.com/office/drawing/2014/main" id="{3FF37EDE-2B95-0E9D-1102-CF2C037A6C69}"/>
              </a:ext>
            </a:extLst>
          </p:cNvPr>
          <p:cNvSpPr txBox="1">
            <a:spLocks noChangeArrowheads="1"/>
          </p:cNvSpPr>
          <p:nvPr/>
        </p:nvSpPr>
        <p:spPr bwMode="auto">
          <a:xfrm>
            <a:off x="0" y="3215502"/>
            <a:ext cx="9144000"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817563">
              <a:spcBef>
                <a:spcPct val="20000"/>
              </a:spcBef>
              <a:buClr>
                <a:schemeClr val="hlink"/>
              </a:buClr>
              <a:buSzPct val="120000"/>
              <a:buChar char="•"/>
              <a:defRPr sz="3200">
                <a:solidFill>
                  <a:schemeClr val="tx1"/>
                </a:solidFill>
                <a:latin typeface="Tahoma" panose="020B0604030504040204" pitchFamily="34" charset="0"/>
              </a:defRPr>
            </a:lvl1pPr>
            <a:lvl2pPr marL="742950" indent="-285750" defTabSz="817563">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defTabSz="817563">
              <a:spcBef>
                <a:spcPct val="20000"/>
              </a:spcBef>
              <a:buClr>
                <a:schemeClr val="hlink"/>
              </a:buClr>
              <a:buSzPct val="120000"/>
              <a:buChar char="•"/>
              <a:defRPr sz="2400">
                <a:solidFill>
                  <a:schemeClr val="tx1"/>
                </a:solidFill>
                <a:latin typeface="Tahoma" panose="020B0604030504040204" pitchFamily="34" charset="0"/>
              </a:defRPr>
            </a:lvl3pPr>
            <a:lvl4pPr marL="1600200" indent="-228600" defTabSz="817563">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defTabSz="817563">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defTabSz="817563"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defTabSz="817563"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defTabSz="817563"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defTabSz="817563"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algn="ctr" eaLnBrk="1" hangingPunct="1">
              <a:spcBef>
                <a:spcPct val="0"/>
              </a:spcBef>
              <a:buClrTx/>
              <a:buSzTx/>
              <a:buFontTx/>
              <a:buNone/>
            </a:pPr>
            <a:r>
              <a:rPr lang="en-US" altLang="en-US" sz="4000" b="1" dirty="0">
                <a:solidFill>
                  <a:srgbClr val="003DA1"/>
                </a:solidFill>
                <a:latin typeface="Century Gothic" panose="020B0502020202020204" pitchFamily="34" charset="0"/>
              </a:rPr>
              <a:t>LET’S COMPARE </a:t>
            </a:r>
          </a:p>
          <a:p>
            <a:pPr algn="ctr" eaLnBrk="1" hangingPunct="1">
              <a:spcBef>
                <a:spcPct val="0"/>
              </a:spcBef>
              <a:buClrTx/>
              <a:buSzTx/>
              <a:buFontTx/>
              <a:buNone/>
            </a:pPr>
            <a:r>
              <a:rPr lang="en-US" altLang="en-US" sz="4000" dirty="0">
                <a:solidFill>
                  <a:srgbClr val="003DA1"/>
                </a:solidFill>
                <a:latin typeface="Century Gothic" panose="020B0502020202020204" pitchFamily="34" charset="0"/>
              </a:rPr>
              <a:t>Homes for Heroes</a:t>
            </a:r>
          </a:p>
          <a:p>
            <a:pPr algn="ctr" eaLnBrk="1" hangingPunct="1">
              <a:spcBef>
                <a:spcPct val="0"/>
              </a:spcBef>
              <a:buClrTx/>
              <a:buSzTx/>
              <a:buFontTx/>
              <a:buNone/>
            </a:pPr>
            <a:r>
              <a:rPr lang="en-US" altLang="en-US" sz="4000" dirty="0">
                <a:solidFill>
                  <a:srgbClr val="003DA1"/>
                </a:solidFill>
                <a:latin typeface="Century Gothic" panose="020B0502020202020204" pitchFamily="34" charset="0"/>
              </a:rPr>
              <a:t>Hometown Hero Credit</a:t>
            </a:r>
          </a:p>
        </p:txBody>
      </p:sp>
    </p:spTree>
    <p:extLst>
      <p:ext uri="{BB962C8B-B14F-4D97-AF65-F5344CB8AC3E}">
        <p14:creationId xmlns:p14="http://schemas.microsoft.com/office/powerpoint/2010/main" val="1780413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86E753-36B5-637E-BDDF-73CB6342AB54}"/>
            </a:ext>
          </a:extLst>
        </p:cNvPr>
        <p:cNvGrpSpPr/>
        <p:nvPr/>
      </p:nvGrpSpPr>
      <p:grpSpPr>
        <a:xfrm>
          <a:off x="0" y="0"/>
          <a:ext cx="0" cy="0"/>
          <a:chOff x="0" y="0"/>
          <a:chExt cx="0" cy="0"/>
        </a:xfrm>
      </p:grpSpPr>
      <p:pic>
        <p:nvPicPr>
          <p:cNvPr id="7" name="Picture 6" descr="A blue background with stars and text&#10;&#10;AI-generated content may be incorrect.">
            <a:extLst>
              <a:ext uri="{FF2B5EF4-FFF2-40B4-BE49-F238E27FC236}">
                <a16:creationId xmlns:a16="http://schemas.microsoft.com/office/drawing/2014/main" id="{EA73C97B-738A-6596-0D04-1F6B4FA81CF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3" name="TextBox 12">
            <a:extLst>
              <a:ext uri="{FF2B5EF4-FFF2-40B4-BE49-F238E27FC236}">
                <a16:creationId xmlns:a16="http://schemas.microsoft.com/office/drawing/2014/main" id="{AEECEF50-D603-172F-199A-CB60ABD0AD46}"/>
              </a:ext>
            </a:extLst>
          </p:cNvPr>
          <p:cNvSpPr txBox="1"/>
          <p:nvPr/>
        </p:nvSpPr>
        <p:spPr>
          <a:xfrm>
            <a:off x="792080" y="797762"/>
            <a:ext cx="8542902" cy="461665"/>
          </a:xfrm>
          <a:prstGeom prst="rect">
            <a:avLst/>
          </a:prstGeom>
          <a:noFill/>
        </p:spPr>
        <p:txBody>
          <a:bodyPr wrap="square" rtlCol="0">
            <a:spAutoFit/>
          </a:bodyPr>
          <a:lstStyle/>
          <a:p>
            <a:r>
              <a:rPr lang="en-US" sz="2400" b="1" dirty="0">
                <a:solidFill>
                  <a:schemeClr val="bg1"/>
                </a:solidFill>
                <a:latin typeface="Century Gothic" panose="020B0502020202020204" pitchFamily="34" charset="0"/>
              </a:rPr>
              <a:t>Homes for Heroes</a:t>
            </a:r>
            <a:endParaRPr lang="en-US" sz="2400" dirty="0">
              <a:solidFill>
                <a:schemeClr val="bg1"/>
              </a:solidFill>
              <a:latin typeface="Century Gothic" panose="020B0502020202020204" pitchFamily="34" charset="0"/>
            </a:endParaRPr>
          </a:p>
        </p:txBody>
      </p:sp>
      <p:sp>
        <p:nvSpPr>
          <p:cNvPr id="5" name="Text Box 5">
            <a:extLst>
              <a:ext uri="{FF2B5EF4-FFF2-40B4-BE49-F238E27FC236}">
                <a16:creationId xmlns:a16="http://schemas.microsoft.com/office/drawing/2014/main" id="{E0F04C47-DD42-738F-6396-848B0653BBD1}"/>
              </a:ext>
            </a:extLst>
          </p:cNvPr>
          <p:cNvSpPr txBox="1">
            <a:spLocks noChangeArrowheads="1"/>
          </p:cNvSpPr>
          <p:nvPr/>
        </p:nvSpPr>
        <p:spPr bwMode="auto">
          <a:xfrm>
            <a:off x="868972" y="4021599"/>
            <a:ext cx="7467600"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marL="0" indent="0">
              <a:spcBef>
                <a:spcPct val="0"/>
              </a:spcBef>
              <a:buClrTx/>
              <a:buSzTx/>
              <a:buNone/>
            </a:pPr>
            <a:endParaRPr lang="en-US" altLang="en-US" sz="1800" dirty="0">
              <a:solidFill>
                <a:schemeClr val="bg1"/>
              </a:solidFill>
              <a:latin typeface="Century Gothic" panose="020B0502020202020204" pitchFamily="34" charset="0"/>
            </a:endParaRPr>
          </a:p>
          <a:p>
            <a:pPr marL="0" indent="0">
              <a:spcBef>
                <a:spcPct val="0"/>
              </a:spcBef>
              <a:buClrTx/>
              <a:buSzTx/>
              <a:buNone/>
            </a:pPr>
            <a:endParaRPr lang="en-US" altLang="en-US" sz="1800" dirty="0">
              <a:solidFill>
                <a:schemeClr val="bg1"/>
              </a:solidFill>
              <a:latin typeface="Century Gothic" panose="020B0502020202020204" pitchFamily="34" charset="0"/>
            </a:endParaRPr>
          </a:p>
          <a:p>
            <a:pPr marL="0" indent="0">
              <a:spcBef>
                <a:spcPct val="0"/>
              </a:spcBef>
              <a:buClrTx/>
              <a:buSzTx/>
              <a:buNone/>
            </a:pPr>
            <a:r>
              <a:rPr lang="en-US" altLang="en-US" sz="1800" dirty="0">
                <a:solidFill>
                  <a:schemeClr val="bg1"/>
                </a:solidFill>
                <a:latin typeface="Century Gothic" panose="020B0502020202020204" pitchFamily="34" charset="0"/>
              </a:rPr>
              <a:t>Everyone’s heard of </a:t>
            </a:r>
            <a:r>
              <a:rPr lang="en-US" altLang="en-US" sz="1800" b="1" dirty="0">
                <a:solidFill>
                  <a:schemeClr val="bg1"/>
                </a:solidFill>
                <a:latin typeface="Century Gothic" panose="020B0502020202020204" pitchFamily="34" charset="0"/>
              </a:rPr>
              <a:t>“Homes for Heroes”</a:t>
            </a:r>
            <a:r>
              <a:rPr lang="en-US" altLang="en-US" sz="1800" dirty="0">
                <a:solidFill>
                  <a:schemeClr val="bg1"/>
                </a:solidFill>
                <a:latin typeface="Century Gothic" panose="020B0502020202020204" pitchFamily="34" charset="0"/>
              </a:rPr>
              <a:t>. On a $500,000 home purchase, this is what their website says a military family member will receive.</a:t>
            </a:r>
            <a:endParaRPr lang="en-US" altLang="en-US" sz="1800" dirty="0">
              <a:solidFill>
                <a:schemeClr val="bg1"/>
              </a:solidFill>
              <a:latin typeface="Arial" panose="020B0604020202020204" pitchFamily="34" charset="0"/>
            </a:endParaRPr>
          </a:p>
        </p:txBody>
      </p:sp>
      <p:pic>
        <p:nvPicPr>
          <p:cNvPr id="4" name="Picture 3">
            <a:extLst>
              <a:ext uri="{FF2B5EF4-FFF2-40B4-BE49-F238E27FC236}">
                <a16:creationId xmlns:a16="http://schemas.microsoft.com/office/drawing/2014/main" id="{2B356404-AE32-2E68-CB57-56BE9A667F91}"/>
              </a:ext>
            </a:extLst>
          </p:cNvPr>
          <p:cNvPicPr>
            <a:picLocks noChangeAspect="1"/>
          </p:cNvPicPr>
          <p:nvPr/>
        </p:nvPicPr>
        <p:blipFill>
          <a:blip r:embed="rId4"/>
          <a:stretch>
            <a:fillRect/>
          </a:stretch>
        </p:blipFill>
        <p:spPr>
          <a:xfrm>
            <a:off x="986322" y="1359073"/>
            <a:ext cx="6826529" cy="3102968"/>
          </a:xfrm>
          <a:prstGeom prst="round2DiagRect">
            <a:avLst>
              <a:gd name="adj1" fmla="val 16667"/>
              <a:gd name="adj2" fmla="val 0"/>
            </a:avLst>
          </a:prstGeom>
          <a:ln w="57150" cap="sq">
            <a:solidFill>
              <a:srgbClr val="003DA1"/>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65527757"/>
      </p:ext>
    </p:extLst>
  </p:cSld>
  <p:clrMapOvr>
    <a:masterClrMapping/>
  </p:clrMapOvr>
  <mc:AlternateContent xmlns:mc="http://schemas.openxmlformats.org/markup-compatibility/2006" xmlns:p14="http://schemas.microsoft.com/office/powerpoint/2010/main">
    <mc:Choice Requires="p14">
      <p:transition spd="med" p14:dur="700" advTm="12131">
        <p:fade/>
      </p:transition>
    </mc:Choice>
    <mc:Fallback xmlns="">
      <p:transition spd="med" advTm="1213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6A692-DC34-4FE8-38FC-7A824DF25291}"/>
            </a:ext>
          </a:extLst>
        </p:cNvPr>
        <p:cNvGrpSpPr/>
        <p:nvPr/>
      </p:nvGrpSpPr>
      <p:grpSpPr>
        <a:xfrm>
          <a:off x="0" y="0"/>
          <a:ext cx="0" cy="0"/>
          <a:chOff x="0" y="0"/>
          <a:chExt cx="0" cy="0"/>
        </a:xfrm>
      </p:grpSpPr>
      <p:pic>
        <p:nvPicPr>
          <p:cNvPr id="6" name="Picture 5" descr="A blue background with stars and text&#10;&#10;AI-generated content may be incorrect.">
            <a:extLst>
              <a:ext uri="{FF2B5EF4-FFF2-40B4-BE49-F238E27FC236}">
                <a16:creationId xmlns:a16="http://schemas.microsoft.com/office/drawing/2014/main" id="{A7D15BAB-908C-1518-3FB8-2FD7E16E194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3" name="TextBox 12">
            <a:extLst>
              <a:ext uri="{FF2B5EF4-FFF2-40B4-BE49-F238E27FC236}">
                <a16:creationId xmlns:a16="http://schemas.microsoft.com/office/drawing/2014/main" id="{9003C452-6BC7-EDA8-4DE4-BB56827512EB}"/>
              </a:ext>
            </a:extLst>
          </p:cNvPr>
          <p:cNvSpPr txBox="1"/>
          <p:nvPr/>
        </p:nvSpPr>
        <p:spPr>
          <a:xfrm>
            <a:off x="762000" y="936658"/>
            <a:ext cx="7880260" cy="461665"/>
          </a:xfrm>
          <a:prstGeom prst="rect">
            <a:avLst/>
          </a:prstGeom>
          <a:noFill/>
        </p:spPr>
        <p:txBody>
          <a:bodyPr wrap="square" rtlCol="0">
            <a:spAutoFit/>
          </a:bodyPr>
          <a:lstStyle/>
          <a:p>
            <a:r>
              <a:rPr lang="en-US" sz="2400" b="1" dirty="0">
                <a:solidFill>
                  <a:schemeClr val="bg1"/>
                </a:solidFill>
                <a:latin typeface="Century Gothic" panose="020B0502020202020204" pitchFamily="34" charset="0"/>
              </a:rPr>
              <a:t>Hometown Hero Credit</a:t>
            </a:r>
            <a:endParaRPr lang="en-US" sz="2400" dirty="0">
              <a:solidFill>
                <a:schemeClr val="bg1"/>
              </a:solidFill>
              <a:latin typeface="Century Gothic" panose="020B0502020202020204" pitchFamily="34" charset="0"/>
            </a:endParaRPr>
          </a:p>
        </p:txBody>
      </p:sp>
      <p:sp>
        <p:nvSpPr>
          <p:cNvPr id="5" name="Text Box 5">
            <a:extLst>
              <a:ext uri="{FF2B5EF4-FFF2-40B4-BE49-F238E27FC236}">
                <a16:creationId xmlns:a16="http://schemas.microsoft.com/office/drawing/2014/main" id="{5E5E7428-C31E-B820-9C93-B39C82662BA2}"/>
              </a:ext>
            </a:extLst>
          </p:cNvPr>
          <p:cNvSpPr txBox="1">
            <a:spLocks noChangeArrowheads="1"/>
          </p:cNvSpPr>
          <p:nvPr/>
        </p:nvSpPr>
        <p:spPr bwMode="auto">
          <a:xfrm>
            <a:off x="762000" y="1600200"/>
            <a:ext cx="7467600" cy="34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marL="0" indent="0">
              <a:spcBef>
                <a:spcPct val="0"/>
              </a:spcBef>
              <a:buClrTx/>
              <a:buSzTx/>
              <a:buNone/>
            </a:pPr>
            <a:r>
              <a:rPr lang="en-US" altLang="en-US" sz="2000" dirty="0">
                <a:solidFill>
                  <a:schemeClr val="bg1"/>
                </a:solidFill>
                <a:latin typeface="Century Gothic" panose="020B0502020202020204" pitchFamily="34" charset="0"/>
              </a:rPr>
              <a:t>When a veteran or active-duty member purchases a home selling for $500,000, with a loan amount of $500,000, The Hometown Hero Credit will provide </a:t>
            </a:r>
            <a:r>
              <a:rPr lang="en-US" altLang="en-US" sz="2000" b="1" i="1" dirty="0">
                <a:solidFill>
                  <a:schemeClr val="bg1"/>
                </a:solidFill>
                <a:latin typeface="Century Gothic" panose="020B0502020202020204" pitchFamily="34" charset="0"/>
              </a:rPr>
              <a:t>2% in assistance (up to $21,000) or in this example,  </a:t>
            </a:r>
            <a:r>
              <a:rPr lang="en-US" altLang="en-US" sz="2000" b="1" i="1" u="sng" dirty="0">
                <a:solidFill>
                  <a:schemeClr val="bg1"/>
                </a:solidFill>
                <a:latin typeface="Century Gothic" panose="020B0502020202020204" pitchFamily="34" charset="0"/>
              </a:rPr>
              <a:t>$10,000.00</a:t>
            </a:r>
            <a:r>
              <a:rPr lang="en-US" altLang="en-US" sz="2000" b="1" dirty="0">
                <a:solidFill>
                  <a:schemeClr val="bg1"/>
                </a:solidFill>
                <a:latin typeface="Century Gothic" panose="020B0502020202020204" pitchFamily="34" charset="0"/>
              </a:rPr>
              <a:t> </a:t>
            </a:r>
            <a:r>
              <a:rPr lang="en-US" altLang="en-US" sz="2000" dirty="0">
                <a:solidFill>
                  <a:schemeClr val="bg1"/>
                </a:solidFill>
                <a:latin typeface="Century Gothic" panose="020B0502020202020204" pitchFamily="34" charset="0"/>
              </a:rPr>
              <a:t>that can be used to help pay closing fees, buy down the already low interest rate or pay real estate agent commissions. It’s up to the hero to decide how they want to use their credit.</a:t>
            </a:r>
          </a:p>
          <a:p>
            <a:pPr marL="0" indent="0">
              <a:spcBef>
                <a:spcPct val="0"/>
              </a:spcBef>
              <a:buClrTx/>
              <a:buSzTx/>
              <a:buNone/>
            </a:pPr>
            <a:endParaRPr lang="en-US" altLang="en-US" sz="2000" dirty="0">
              <a:solidFill>
                <a:schemeClr val="bg1"/>
              </a:solidFill>
              <a:latin typeface="Century Gothic" panose="020B0502020202020204" pitchFamily="34" charset="0"/>
            </a:endParaRPr>
          </a:p>
          <a:p>
            <a:pPr marL="0" indent="0">
              <a:spcBef>
                <a:spcPct val="0"/>
              </a:spcBef>
              <a:buClrTx/>
              <a:buSzTx/>
              <a:buNone/>
            </a:pPr>
            <a:r>
              <a:rPr lang="en-US" altLang="en-US" sz="2000" b="1" dirty="0">
                <a:solidFill>
                  <a:schemeClr val="bg1"/>
                </a:solidFill>
                <a:highlight>
                  <a:srgbClr val="FF0000"/>
                </a:highlight>
                <a:latin typeface="Century Gothic" panose="020B0502020202020204" pitchFamily="34" charset="0"/>
              </a:rPr>
              <a:t>Where does the money come from</a:t>
            </a:r>
            <a:r>
              <a:rPr lang="en-US" altLang="en-US" sz="2000" dirty="0">
                <a:solidFill>
                  <a:schemeClr val="bg1"/>
                </a:solidFill>
                <a:latin typeface="Century Gothic" panose="020B0502020202020204" pitchFamily="34" charset="0"/>
              </a:rPr>
              <a:t>, you might be thinking? We give back </a:t>
            </a:r>
            <a:r>
              <a:rPr lang="en-US" altLang="en-US" sz="2000" b="1" i="1" dirty="0">
                <a:solidFill>
                  <a:schemeClr val="bg1"/>
                </a:solidFill>
                <a:latin typeface="Century Gothic" panose="020B0502020202020204" pitchFamily="34" charset="0"/>
              </a:rPr>
              <a:t>THE MAJORITY </a:t>
            </a:r>
            <a:r>
              <a:rPr lang="en-US" altLang="en-US" sz="2000" dirty="0">
                <a:solidFill>
                  <a:schemeClr val="bg1"/>
                </a:solidFill>
                <a:latin typeface="Century Gothic" panose="020B0502020202020204" pitchFamily="34" charset="0"/>
              </a:rPr>
              <a:t>of our profit as a tangible act of gratitude, putting gratitude over company profits. </a:t>
            </a:r>
            <a:endParaRPr lang="en-US" altLang="en-US" sz="1400" dirty="0">
              <a:solidFill>
                <a:schemeClr val="bg1"/>
              </a:solidFill>
              <a:latin typeface="Arial" panose="020B0604020202020204" pitchFamily="34" charset="0"/>
            </a:endParaRPr>
          </a:p>
        </p:txBody>
      </p:sp>
    </p:spTree>
    <p:extLst>
      <p:ext uri="{BB962C8B-B14F-4D97-AF65-F5344CB8AC3E}">
        <p14:creationId xmlns:p14="http://schemas.microsoft.com/office/powerpoint/2010/main" val="587215874"/>
      </p:ext>
    </p:extLst>
  </p:cSld>
  <p:clrMapOvr>
    <a:masterClrMapping/>
  </p:clrMapOvr>
  <mc:AlternateContent xmlns:mc="http://schemas.openxmlformats.org/markup-compatibility/2006" xmlns:p14="http://schemas.microsoft.com/office/powerpoint/2010/main">
    <mc:Choice Requires="p14">
      <p:transition spd="med" p14:dur="700" advTm="12131">
        <p:fade/>
      </p:transition>
    </mc:Choice>
    <mc:Fallback xmlns="">
      <p:transition spd="med" advTm="1213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6A250B-094B-A65E-837A-6A13E598A392}"/>
            </a:ext>
          </a:extLst>
        </p:cNvPr>
        <p:cNvGrpSpPr/>
        <p:nvPr/>
      </p:nvGrpSpPr>
      <p:grpSpPr>
        <a:xfrm>
          <a:off x="0" y="0"/>
          <a:ext cx="0" cy="0"/>
          <a:chOff x="0" y="0"/>
          <a:chExt cx="0" cy="0"/>
        </a:xfrm>
      </p:grpSpPr>
      <p:pic>
        <p:nvPicPr>
          <p:cNvPr id="6" name="Picture 5" descr="A blue background with stars and text&#10;&#10;AI-generated content may be incorrect.">
            <a:extLst>
              <a:ext uri="{FF2B5EF4-FFF2-40B4-BE49-F238E27FC236}">
                <a16:creationId xmlns:a16="http://schemas.microsoft.com/office/drawing/2014/main" id="{5AD841DF-67F6-595E-D202-A1015D6B75A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3" name="TextBox 12">
            <a:extLst>
              <a:ext uri="{FF2B5EF4-FFF2-40B4-BE49-F238E27FC236}">
                <a16:creationId xmlns:a16="http://schemas.microsoft.com/office/drawing/2014/main" id="{E8CEE4C4-900D-639C-728A-69E13BFAB098}"/>
              </a:ext>
            </a:extLst>
          </p:cNvPr>
          <p:cNvSpPr txBox="1"/>
          <p:nvPr/>
        </p:nvSpPr>
        <p:spPr>
          <a:xfrm>
            <a:off x="693696" y="948239"/>
            <a:ext cx="8450304" cy="461665"/>
          </a:xfrm>
          <a:prstGeom prst="rect">
            <a:avLst/>
          </a:prstGeom>
          <a:noFill/>
        </p:spPr>
        <p:txBody>
          <a:bodyPr wrap="square" rtlCol="0">
            <a:spAutoFit/>
          </a:bodyPr>
          <a:lstStyle/>
          <a:p>
            <a:r>
              <a:rPr lang="en-US" sz="2400" b="1" dirty="0">
                <a:solidFill>
                  <a:schemeClr val="bg1"/>
                </a:solidFill>
                <a:latin typeface="Century Gothic" panose="020B0502020202020204" pitchFamily="34" charset="0"/>
              </a:rPr>
              <a:t>Summary ($500k VA Purchase &amp; Loan Amount)</a:t>
            </a:r>
            <a:endParaRPr lang="en-US" sz="2400" dirty="0">
              <a:solidFill>
                <a:schemeClr val="bg1"/>
              </a:solidFill>
              <a:latin typeface="Century Gothic" panose="020B0502020202020204" pitchFamily="34" charset="0"/>
            </a:endParaRPr>
          </a:p>
        </p:txBody>
      </p:sp>
      <p:sp>
        <p:nvSpPr>
          <p:cNvPr id="5" name="Text Box 5">
            <a:extLst>
              <a:ext uri="{FF2B5EF4-FFF2-40B4-BE49-F238E27FC236}">
                <a16:creationId xmlns:a16="http://schemas.microsoft.com/office/drawing/2014/main" id="{D9C5C9DE-5E3F-2E8C-8D63-D14C57A1EEE6}"/>
              </a:ext>
            </a:extLst>
          </p:cNvPr>
          <p:cNvSpPr txBox="1">
            <a:spLocks noChangeArrowheads="1"/>
          </p:cNvSpPr>
          <p:nvPr/>
        </p:nvSpPr>
        <p:spPr bwMode="auto">
          <a:xfrm>
            <a:off x="697374" y="1968644"/>
            <a:ext cx="7467600"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a:spcBef>
                <a:spcPct val="0"/>
              </a:spcBef>
              <a:buClr>
                <a:srgbClr val="FF0000"/>
              </a:buClr>
              <a:buSzTx/>
              <a:buFont typeface="Wingdings" panose="05000000000000000000" pitchFamily="2" charset="2"/>
              <a:buChar char="ü"/>
            </a:pPr>
            <a:r>
              <a:rPr lang="en-US" altLang="en-US" sz="1800" b="1" dirty="0">
                <a:solidFill>
                  <a:schemeClr val="bg1"/>
                </a:solidFill>
                <a:latin typeface="Century Gothic" panose="020B0502020202020204" pitchFamily="34" charset="0"/>
              </a:rPr>
              <a:t>$4,200.00 </a:t>
            </a:r>
            <a:r>
              <a:rPr lang="en-US" altLang="en-US" sz="1800" dirty="0">
                <a:solidFill>
                  <a:schemeClr val="bg1"/>
                </a:solidFill>
                <a:latin typeface="Century Gothic" panose="020B0502020202020204" pitchFamily="34" charset="0"/>
              </a:rPr>
              <a:t>/ Buyer receives a 1099</a:t>
            </a:r>
          </a:p>
          <a:p>
            <a:pPr>
              <a:spcBef>
                <a:spcPct val="0"/>
              </a:spcBef>
              <a:buClr>
                <a:srgbClr val="FF0000"/>
              </a:buClr>
              <a:buSzTx/>
              <a:buFont typeface="Wingdings" panose="05000000000000000000" pitchFamily="2" charset="2"/>
              <a:buChar char="ü"/>
            </a:pPr>
            <a:r>
              <a:rPr lang="en-US" altLang="en-US" sz="1800" dirty="0">
                <a:solidFill>
                  <a:schemeClr val="bg1"/>
                </a:solidFill>
                <a:latin typeface="Century Gothic" panose="020B0502020202020204" pitchFamily="34" charset="0"/>
              </a:rPr>
              <a:t>30% reduction in Realtor commission</a:t>
            </a:r>
          </a:p>
          <a:p>
            <a:pPr>
              <a:spcBef>
                <a:spcPct val="0"/>
              </a:spcBef>
              <a:buClr>
                <a:srgbClr val="FF0000"/>
              </a:buClr>
              <a:buSzTx/>
              <a:buFont typeface="Wingdings" panose="05000000000000000000" pitchFamily="2" charset="2"/>
              <a:buChar char="ü"/>
            </a:pPr>
            <a:r>
              <a:rPr lang="en-US" altLang="en-US" sz="1800" dirty="0">
                <a:solidFill>
                  <a:schemeClr val="bg1"/>
                </a:solidFill>
                <a:latin typeface="Century Gothic" panose="020B0502020202020204" pitchFamily="34" charset="0"/>
              </a:rPr>
              <a:t>Optional participation from lender</a:t>
            </a:r>
          </a:p>
          <a:p>
            <a:pPr>
              <a:spcBef>
                <a:spcPct val="0"/>
              </a:spcBef>
              <a:buClr>
                <a:srgbClr val="FF0000"/>
              </a:buClr>
              <a:buSzTx/>
              <a:buFont typeface="Wingdings" panose="05000000000000000000" pitchFamily="2" charset="2"/>
              <a:buChar char="ü"/>
            </a:pPr>
            <a:r>
              <a:rPr lang="en-US" altLang="en-US" sz="1800" dirty="0">
                <a:solidFill>
                  <a:schemeClr val="bg1"/>
                </a:solidFill>
                <a:latin typeface="Century Gothic" panose="020B0502020202020204" pitchFamily="34" charset="0"/>
              </a:rPr>
              <a:t>Yearly fee to participate in the program</a:t>
            </a:r>
          </a:p>
          <a:p>
            <a:pPr>
              <a:spcBef>
                <a:spcPct val="0"/>
              </a:spcBef>
              <a:buClr>
                <a:srgbClr val="FF0000"/>
              </a:buClr>
              <a:buSzTx/>
              <a:buFont typeface="Wingdings" panose="05000000000000000000" pitchFamily="2" charset="2"/>
              <a:buChar char="ü"/>
            </a:pPr>
            <a:r>
              <a:rPr lang="en-US" altLang="en-US" sz="1800" dirty="0">
                <a:solidFill>
                  <a:schemeClr val="bg1"/>
                </a:solidFill>
                <a:latin typeface="Century Gothic" panose="020B0502020202020204" pitchFamily="34" charset="0"/>
              </a:rPr>
              <a:t>Landing page, marketing and leads provided</a:t>
            </a:r>
          </a:p>
        </p:txBody>
      </p:sp>
      <p:sp>
        <p:nvSpPr>
          <p:cNvPr id="8" name="TextBox 7">
            <a:extLst>
              <a:ext uri="{FF2B5EF4-FFF2-40B4-BE49-F238E27FC236}">
                <a16:creationId xmlns:a16="http://schemas.microsoft.com/office/drawing/2014/main" id="{AF61AB1D-CF93-1AB9-5791-D7E9A79908E1}"/>
              </a:ext>
            </a:extLst>
          </p:cNvPr>
          <p:cNvSpPr txBox="1"/>
          <p:nvPr/>
        </p:nvSpPr>
        <p:spPr>
          <a:xfrm>
            <a:off x="697374" y="1520644"/>
            <a:ext cx="4572000" cy="369332"/>
          </a:xfrm>
          <a:prstGeom prst="rect">
            <a:avLst/>
          </a:prstGeom>
          <a:noFill/>
        </p:spPr>
        <p:txBody>
          <a:bodyPr wrap="square">
            <a:spAutoFit/>
          </a:bodyPr>
          <a:lstStyle/>
          <a:p>
            <a:r>
              <a:rPr lang="en-US" altLang="en-US" sz="1800" b="1" dirty="0">
                <a:solidFill>
                  <a:schemeClr val="bg1"/>
                </a:solidFill>
                <a:highlight>
                  <a:srgbClr val="FF0000"/>
                </a:highlight>
                <a:latin typeface="Century Gothic" panose="020B0502020202020204" pitchFamily="34" charset="0"/>
              </a:rPr>
              <a:t>Homes for Heroes:</a:t>
            </a:r>
            <a:endParaRPr lang="en-US" dirty="0"/>
          </a:p>
        </p:txBody>
      </p:sp>
      <p:sp>
        <p:nvSpPr>
          <p:cNvPr id="10" name="TextBox 9">
            <a:extLst>
              <a:ext uri="{FF2B5EF4-FFF2-40B4-BE49-F238E27FC236}">
                <a16:creationId xmlns:a16="http://schemas.microsoft.com/office/drawing/2014/main" id="{A901BB26-78CC-DAFD-FC54-A0F0C22A54C0}"/>
              </a:ext>
            </a:extLst>
          </p:cNvPr>
          <p:cNvSpPr txBox="1"/>
          <p:nvPr/>
        </p:nvSpPr>
        <p:spPr>
          <a:xfrm>
            <a:off x="697374" y="3579426"/>
            <a:ext cx="5017624" cy="369332"/>
          </a:xfrm>
          <a:prstGeom prst="rect">
            <a:avLst/>
          </a:prstGeom>
          <a:noFill/>
        </p:spPr>
        <p:txBody>
          <a:bodyPr wrap="square">
            <a:spAutoFit/>
          </a:bodyPr>
          <a:lstStyle/>
          <a:p>
            <a:r>
              <a:rPr lang="en-US" altLang="en-US" sz="1800" b="1" dirty="0">
                <a:solidFill>
                  <a:schemeClr val="bg1"/>
                </a:solidFill>
                <a:highlight>
                  <a:srgbClr val="FF0000"/>
                </a:highlight>
                <a:latin typeface="Century Gothic" panose="020B0502020202020204" pitchFamily="34" charset="0"/>
              </a:rPr>
              <a:t>Hometown Hero Credit:</a:t>
            </a:r>
            <a:endParaRPr lang="en-US" dirty="0"/>
          </a:p>
        </p:txBody>
      </p:sp>
      <p:sp>
        <p:nvSpPr>
          <p:cNvPr id="14" name="TextBox 13">
            <a:extLst>
              <a:ext uri="{FF2B5EF4-FFF2-40B4-BE49-F238E27FC236}">
                <a16:creationId xmlns:a16="http://schemas.microsoft.com/office/drawing/2014/main" id="{81EC168C-3E44-9410-5DE4-77888CEEEDA6}"/>
              </a:ext>
            </a:extLst>
          </p:cNvPr>
          <p:cNvSpPr txBox="1"/>
          <p:nvPr/>
        </p:nvSpPr>
        <p:spPr>
          <a:xfrm>
            <a:off x="697374" y="4018917"/>
            <a:ext cx="6270584" cy="1477328"/>
          </a:xfrm>
          <a:prstGeom prst="rect">
            <a:avLst/>
          </a:prstGeom>
          <a:noFill/>
        </p:spPr>
        <p:txBody>
          <a:bodyPr wrap="square">
            <a:spAutoFit/>
          </a:bodyPr>
          <a:lstStyle/>
          <a:p>
            <a:pPr>
              <a:spcBef>
                <a:spcPct val="0"/>
              </a:spcBef>
              <a:buClr>
                <a:srgbClr val="FF0000"/>
              </a:buClr>
              <a:buSzTx/>
              <a:buFont typeface="Wingdings" panose="05000000000000000000" pitchFamily="2" charset="2"/>
              <a:buChar char="ü"/>
            </a:pPr>
            <a:r>
              <a:rPr lang="en-US" altLang="en-US" dirty="0">
                <a:solidFill>
                  <a:schemeClr val="bg1"/>
                </a:solidFill>
                <a:latin typeface="Century Gothic" panose="020B0502020202020204" pitchFamily="34" charset="0"/>
              </a:rPr>
              <a:t> </a:t>
            </a:r>
            <a:r>
              <a:rPr lang="en-US" altLang="en-US" b="1" dirty="0">
                <a:solidFill>
                  <a:schemeClr val="bg1"/>
                </a:solidFill>
                <a:latin typeface="Century Gothic" panose="020B0502020202020204" pitchFamily="34" charset="0"/>
              </a:rPr>
              <a:t>$10,000.00 / NO 1099 </a:t>
            </a:r>
            <a:endParaRPr lang="en-US" altLang="en-US" u="sng" dirty="0">
              <a:solidFill>
                <a:schemeClr val="bg1"/>
              </a:solidFill>
              <a:latin typeface="Century Gothic" panose="020B0502020202020204" pitchFamily="34" charset="0"/>
            </a:endParaRPr>
          </a:p>
          <a:p>
            <a:pPr>
              <a:spcBef>
                <a:spcPct val="0"/>
              </a:spcBef>
              <a:buClr>
                <a:srgbClr val="FF0000"/>
              </a:buClr>
              <a:buSzTx/>
              <a:buFont typeface="Wingdings" panose="05000000000000000000" pitchFamily="2" charset="2"/>
              <a:buChar char="ü"/>
            </a:pPr>
            <a:r>
              <a:rPr lang="en-US" altLang="en-US" dirty="0">
                <a:solidFill>
                  <a:schemeClr val="bg1"/>
                </a:solidFill>
                <a:latin typeface="Century Gothic" panose="020B0502020202020204" pitchFamily="34" charset="0"/>
              </a:rPr>
              <a:t> 0% reduction in Realtor commission</a:t>
            </a:r>
          </a:p>
          <a:p>
            <a:pPr>
              <a:spcBef>
                <a:spcPct val="0"/>
              </a:spcBef>
              <a:buClr>
                <a:srgbClr val="FF0000"/>
              </a:buClr>
              <a:buSzTx/>
              <a:buFont typeface="Wingdings" panose="05000000000000000000" pitchFamily="2" charset="2"/>
              <a:buChar char="ü"/>
            </a:pPr>
            <a:r>
              <a:rPr lang="en-US" altLang="en-US" dirty="0">
                <a:solidFill>
                  <a:schemeClr val="bg1"/>
                </a:solidFill>
                <a:latin typeface="Century Gothic" panose="020B0502020202020204" pitchFamily="34" charset="0"/>
              </a:rPr>
              <a:t> PRMG gives 100% participation</a:t>
            </a:r>
          </a:p>
          <a:p>
            <a:pPr>
              <a:spcBef>
                <a:spcPct val="0"/>
              </a:spcBef>
              <a:buClr>
                <a:srgbClr val="FF0000"/>
              </a:buClr>
              <a:buSzTx/>
              <a:buFont typeface="Wingdings" panose="05000000000000000000" pitchFamily="2" charset="2"/>
              <a:buChar char="ü"/>
            </a:pPr>
            <a:r>
              <a:rPr lang="en-US" altLang="en-US" dirty="0">
                <a:solidFill>
                  <a:schemeClr val="bg1"/>
                </a:solidFill>
                <a:latin typeface="Century Gothic" panose="020B0502020202020204" pitchFamily="34" charset="0"/>
              </a:rPr>
              <a:t> ZERO cost or obligation to participate in program</a:t>
            </a:r>
          </a:p>
          <a:p>
            <a:pPr>
              <a:spcBef>
                <a:spcPct val="0"/>
              </a:spcBef>
              <a:buClr>
                <a:srgbClr val="FF0000"/>
              </a:buClr>
              <a:buSzTx/>
              <a:buFont typeface="Wingdings" panose="05000000000000000000" pitchFamily="2" charset="2"/>
              <a:buChar char="ü"/>
            </a:pPr>
            <a:r>
              <a:rPr lang="en-US" altLang="en-US" dirty="0">
                <a:solidFill>
                  <a:schemeClr val="bg1"/>
                </a:solidFill>
                <a:latin typeface="Century Gothic" panose="020B0502020202020204" pitchFamily="34" charset="0"/>
              </a:rPr>
              <a:t> Landing page, marketing and leads provided </a:t>
            </a:r>
            <a:endParaRPr lang="en-US" altLang="en-US" dirty="0">
              <a:solidFill>
                <a:schemeClr val="bg1"/>
              </a:solidFill>
              <a:latin typeface="Arial" panose="020B0604020202020204" pitchFamily="34" charset="0"/>
            </a:endParaRPr>
          </a:p>
        </p:txBody>
      </p:sp>
    </p:spTree>
    <p:extLst>
      <p:ext uri="{BB962C8B-B14F-4D97-AF65-F5344CB8AC3E}">
        <p14:creationId xmlns:p14="http://schemas.microsoft.com/office/powerpoint/2010/main" val="479465273"/>
      </p:ext>
    </p:extLst>
  </p:cSld>
  <p:clrMapOvr>
    <a:masterClrMapping/>
  </p:clrMapOvr>
  <mc:AlternateContent xmlns:mc="http://schemas.openxmlformats.org/markup-compatibility/2006" xmlns:p14="http://schemas.microsoft.com/office/powerpoint/2010/main">
    <mc:Choice Requires="p14">
      <p:transition spd="med" p14:dur="700" advTm="12131">
        <p:fade/>
      </p:transition>
    </mc:Choice>
    <mc:Fallback xmlns="">
      <p:transition spd="med" advTm="1213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1000" fill="hold"/>
                                        <p:tgtEl>
                                          <p:spTgt spid="14"/>
                                        </p:tgtEl>
                                        <p:attrNameLst>
                                          <p:attrName>ppt_w</p:attrName>
                                        </p:attrNameLst>
                                      </p:cBhvr>
                                      <p:tavLst>
                                        <p:tav tm="0">
                                          <p:val>
                                            <p:strVal val="#ppt_w*0.70"/>
                                          </p:val>
                                        </p:tav>
                                        <p:tav tm="100000">
                                          <p:val>
                                            <p:strVal val="#ppt_w"/>
                                          </p:val>
                                        </p:tav>
                                      </p:tavLst>
                                    </p:anim>
                                    <p:anim calcmode="lin" valueType="num">
                                      <p:cBhvr>
                                        <p:cTn id="13" dur="1000" fill="hold"/>
                                        <p:tgtEl>
                                          <p:spTgt spid="14"/>
                                        </p:tgtEl>
                                        <p:attrNameLst>
                                          <p:attrName>ppt_h</p:attrName>
                                        </p:attrNameLst>
                                      </p:cBhvr>
                                      <p:tavLst>
                                        <p:tav tm="0">
                                          <p:val>
                                            <p:strVal val="#ppt_h"/>
                                          </p:val>
                                        </p:tav>
                                        <p:tav tm="100000">
                                          <p:val>
                                            <p:strVal val="#ppt_h"/>
                                          </p:val>
                                        </p:tav>
                                      </p:tavLst>
                                    </p:anim>
                                    <p:animEffect transition="in" filter="fade">
                                      <p:cBhvr>
                                        <p:cTn id="14"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9279F2-7B9F-D7F1-B28C-5B71C1A40106}"/>
            </a:ext>
          </a:extLst>
        </p:cNvPr>
        <p:cNvGrpSpPr/>
        <p:nvPr/>
      </p:nvGrpSpPr>
      <p:grpSpPr>
        <a:xfrm>
          <a:off x="0" y="0"/>
          <a:ext cx="0" cy="0"/>
          <a:chOff x="0" y="0"/>
          <a:chExt cx="0" cy="0"/>
        </a:xfrm>
      </p:grpSpPr>
      <p:pic>
        <p:nvPicPr>
          <p:cNvPr id="4" name="Picture 3" descr="A blue background with stars and text&#10;&#10;AI-generated content may be incorrect.">
            <a:extLst>
              <a:ext uri="{FF2B5EF4-FFF2-40B4-BE49-F238E27FC236}">
                <a16:creationId xmlns:a16="http://schemas.microsoft.com/office/drawing/2014/main" id="{317CF171-8369-C902-2C35-73AE0190ABF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0" name="TextBox 9">
            <a:extLst>
              <a:ext uri="{FF2B5EF4-FFF2-40B4-BE49-F238E27FC236}">
                <a16:creationId xmlns:a16="http://schemas.microsoft.com/office/drawing/2014/main" id="{0668A04D-266A-5E7B-75E9-23606970DDE2}"/>
              </a:ext>
            </a:extLst>
          </p:cNvPr>
          <p:cNvSpPr txBox="1"/>
          <p:nvPr/>
        </p:nvSpPr>
        <p:spPr>
          <a:xfrm>
            <a:off x="601098" y="878784"/>
            <a:ext cx="7880260" cy="461665"/>
          </a:xfrm>
          <a:prstGeom prst="rect">
            <a:avLst/>
          </a:prstGeom>
          <a:noFill/>
        </p:spPr>
        <p:txBody>
          <a:bodyPr wrap="square" rtlCol="0">
            <a:spAutoFit/>
          </a:bodyPr>
          <a:lstStyle/>
          <a:p>
            <a:r>
              <a:rPr lang="en-US" sz="2400" dirty="0">
                <a:solidFill>
                  <a:schemeClr val="bg1"/>
                </a:solidFill>
                <a:latin typeface="Century Gothic" panose="020B0502020202020204" pitchFamily="34" charset="0"/>
              </a:rPr>
              <a:t>Become a </a:t>
            </a:r>
            <a:r>
              <a:rPr lang="en-US" sz="2400" b="1" dirty="0">
                <a:solidFill>
                  <a:schemeClr val="bg1"/>
                </a:solidFill>
                <a:latin typeface="Century Gothic" panose="020B0502020202020204" pitchFamily="34" charset="0"/>
              </a:rPr>
              <a:t>Brand Ambassador</a:t>
            </a:r>
          </a:p>
        </p:txBody>
      </p:sp>
      <p:sp>
        <p:nvSpPr>
          <p:cNvPr id="5" name="Text Box 5">
            <a:extLst>
              <a:ext uri="{FF2B5EF4-FFF2-40B4-BE49-F238E27FC236}">
                <a16:creationId xmlns:a16="http://schemas.microsoft.com/office/drawing/2014/main" id="{7F20EBEA-079A-5435-E4D3-8BBECAFFF8CA}"/>
              </a:ext>
            </a:extLst>
          </p:cNvPr>
          <p:cNvSpPr txBox="1">
            <a:spLocks noChangeArrowheads="1"/>
          </p:cNvSpPr>
          <p:nvPr/>
        </p:nvSpPr>
        <p:spPr bwMode="auto">
          <a:xfrm>
            <a:off x="762000" y="1600200"/>
            <a:ext cx="7641220" cy="44258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85750" indent="-285750">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r>
              <a:rPr lang="en-US" sz="1600" dirty="0">
                <a:solidFill>
                  <a:schemeClr val="bg1"/>
                </a:solidFill>
              </a:rPr>
              <a:t>Becoming a </a:t>
            </a:r>
            <a:r>
              <a:rPr lang="en-US" sz="1600" b="1" dirty="0">
                <a:solidFill>
                  <a:schemeClr val="bg1"/>
                </a:solidFill>
              </a:rPr>
              <a:t>Brand Ambassador</a:t>
            </a:r>
            <a:r>
              <a:rPr lang="en-US" sz="1600" dirty="0">
                <a:solidFill>
                  <a:schemeClr val="bg1"/>
                </a:solidFill>
              </a:rPr>
              <a:t> for </a:t>
            </a:r>
            <a:r>
              <a:rPr lang="en-US" sz="1600" i="1" dirty="0">
                <a:solidFill>
                  <a:schemeClr val="bg1"/>
                </a:solidFill>
              </a:rPr>
              <a:t>Operation T.A.G. (Tangible Act of Gratitude)</a:t>
            </a:r>
            <a:r>
              <a:rPr lang="en-US" sz="1600" dirty="0">
                <a:solidFill>
                  <a:schemeClr val="bg1"/>
                </a:solidFill>
              </a:rPr>
              <a:t> isn’t about titles, perks, or paychecks — it’s about </a:t>
            </a:r>
            <a:r>
              <a:rPr lang="en-US" sz="1600" i="1" dirty="0">
                <a:solidFill>
                  <a:schemeClr val="bg1"/>
                </a:solidFill>
              </a:rPr>
              <a:t>purpose.</a:t>
            </a:r>
            <a:r>
              <a:rPr lang="en-US" sz="1600" dirty="0">
                <a:solidFill>
                  <a:schemeClr val="bg1"/>
                </a:solidFill>
              </a:rPr>
              <a:t> It’s about joining a national movement that believes our military families deserve more than words — they deserve gratitude in </a:t>
            </a:r>
            <a:r>
              <a:rPr lang="en-US" sz="1600" b="1" dirty="0">
                <a:solidFill>
                  <a:schemeClr val="bg1"/>
                </a:solidFill>
              </a:rPr>
              <a:t>action.</a:t>
            </a:r>
            <a:endParaRPr lang="en-US" sz="1600" dirty="0">
              <a:solidFill>
                <a:schemeClr val="bg1"/>
              </a:solidFill>
            </a:endParaRPr>
          </a:p>
          <a:p>
            <a:r>
              <a:rPr lang="en-US" sz="1600" dirty="0">
                <a:solidFill>
                  <a:schemeClr val="bg1"/>
                </a:solidFill>
              </a:rPr>
              <a:t>As a Brand Ambassador, you’re not just representing a program — you’re carrying a message. You’re helping to shine a light on the real heroes among us: the men and women who’ve worn our nation’s uniform and the families who’ve stood behind them. By sharing their stories, spreading awareness, and helping connect them to programs like </a:t>
            </a:r>
            <a:r>
              <a:rPr lang="en-US" sz="1600" i="1" dirty="0">
                <a:solidFill>
                  <a:schemeClr val="bg1"/>
                </a:solidFill>
              </a:rPr>
              <a:t>Hometown Hero Credit™</a:t>
            </a:r>
            <a:r>
              <a:rPr lang="en-US" sz="1600" dirty="0">
                <a:solidFill>
                  <a:schemeClr val="bg1"/>
                </a:solidFill>
              </a:rPr>
              <a:t> and </a:t>
            </a:r>
            <a:r>
              <a:rPr lang="en-US" sz="1600" i="1" dirty="0">
                <a:solidFill>
                  <a:schemeClr val="bg1"/>
                </a:solidFill>
              </a:rPr>
              <a:t>Red, White &amp; Secure™,</a:t>
            </a:r>
            <a:r>
              <a:rPr lang="en-US" sz="1600" dirty="0">
                <a:solidFill>
                  <a:schemeClr val="bg1"/>
                </a:solidFill>
              </a:rPr>
              <a:t> you become a living example of what gratitude looks like in motion.</a:t>
            </a:r>
          </a:p>
          <a:p>
            <a:r>
              <a:rPr lang="en-US" sz="1600" dirty="0">
                <a:solidFill>
                  <a:schemeClr val="bg1"/>
                </a:solidFill>
              </a:rPr>
              <a:t>You don’t have to be a lender, a realtor, or even connected to the mortgage industry to make a difference. All it takes is heart — and the belief that </a:t>
            </a:r>
            <a:r>
              <a:rPr lang="en-US" sz="1600" i="1" dirty="0">
                <a:solidFill>
                  <a:schemeClr val="bg1"/>
                </a:solidFill>
              </a:rPr>
              <a:t>“Thank you for your service”</a:t>
            </a:r>
            <a:r>
              <a:rPr lang="en-US" sz="1600" dirty="0">
                <a:solidFill>
                  <a:schemeClr val="bg1"/>
                </a:solidFill>
              </a:rPr>
              <a:t> should come with something tangible attached. Together, we can help one military family at a time experience what it truly means when a nation </a:t>
            </a:r>
            <a:r>
              <a:rPr lang="en-US" sz="1600">
                <a:solidFill>
                  <a:schemeClr val="bg1"/>
                </a:solidFill>
              </a:rPr>
              <a:t>says,</a:t>
            </a:r>
          </a:p>
          <a:p>
            <a:r>
              <a:rPr lang="en-US" sz="1600" b="1">
                <a:solidFill>
                  <a:schemeClr val="bg1"/>
                </a:solidFill>
              </a:rPr>
              <a:t>“</a:t>
            </a:r>
            <a:r>
              <a:rPr lang="en-US" sz="1600" b="1" dirty="0">
                <a:solidFill>
                  <a:schemeClr val="bg1"/>
                </a:solidFill>
              </a:rPr>
              <a:t>We haven’t forgotten you.”</a:t>
            </a:r>
            <a:endParaRPr lang="en-US" sz="1600" dirty="0">
              <a:solidFill>
                <a:schemeClr val="bg1"/>
              </a:solidFill>
            </a:endParaRPr>
          </a:p>
        </p:txBody>
      </p:sp>
    </p:spTree>
    <p:extLst>
      <p:ext uri="{BB962C8B-B14F-4D97-AF65-F5344CB8AC3E}">
        <p14:creationId xmlns:p14="http://schemas.microsoft.com/office/powerpoint/2010/main" val="3476778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38711A-2DB9-D231-1724-3A0BA5CC9025}"/>
            </a:ext>
          </a:extLst>
        </p:cNvPr>
        <p:cNvGrpSpPr/>
        <p:nvPr/>
      </p:nvGrpSpPr>
      <p:grpSpPr>
        <a:xfrm>
          <a:off x="0" y="0"/>
          <a:ext cx="0" cy="0"/>
          <a:chOff x="0" y="0"/>
          <a:chExt cx="0" cy="0"/>
        </a:xfrm>
      </p:grpSpPr>
      <p:pic>
        <p:nvPicPr>
          <p:cNvPr id="8" name="Picture 7" descr="A blue background with stars and text&#10;&#10;AI-generated content may be incorrect.">
            <a:extLst>
              <a:ext uri="{FF2B5EF4-FFF2-40B4-BE49-F238E27FC236}">
                <a16:creationId xmlns:a16="http://schemas.microsoft.com/office/drawing/2014/main" id="{A9DB43BA-7D12-09AF-14DC-906C20F1144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0" name="TextBox 9">
            <a:extLst>
              <a:ext uri="{FF2B5EF4-FFF2-40B4-BE49-F238E27FC236}">
                <a16:creationId xmlns:a16="http://schemas.microsoft.com/office/drawing/2014/main" id="{1919CD0D-9D9E-EE8B-A5B1-C3AFBFACC33D}"/>
              </a:ext>
            </a:extLst>
          </p:cNvPr>
          <p:cNvSpPr txBox="1"/>
          <p:nvPr/>
        </p:nvSpPr>
        <p:spPr>
          <a:xfrm>
            <a:off x="762000" y="888727"/>
            <a:ext cx="7880260" cy="461665"/>
          </a:xfrm>
          <a:prstGeom prst="rect">
            <a:avLst/>
          </a:prstGeom>
          <a:noFill/>
        </p:spPr>
        <p:txBody>
          <a:bodyPr wrap="square" rtlCol="0">
            <a:spAutoFit/>
          </a:bodyPr>
          <a:lstStyle/>
          <a:p>
            <a:r>
              <a:rPr lang="en-US" sz="2400" b="1" dirty="0">
                <a:solidFill>
                  <a:schemeClr val="bg1"/>
                </a:solidFill>
                <a:latin typeface="Century Gothic" panose="020B0502020202020204" pitchFamily="34" charset="0"/>
              </a:rPr>
              <a:t>Contact Us!</a:t>
            </a:r>
          </a:p>
        </p:txBody>
      </p:sp>
      <p:sp>
        <p:nvSpPr>
          <p:cNvPr id="5" name="Text Box 5">
            <a:extLst>
              <a:ext uri="{FF2B5EF4-FFF2-40B4-BE49-F238E27FC236}">
                <a16:creationId xmlns:a16="http://schemas.microsoft.com/office/drawing/2014/main" id="{5E0356DD-8271-2E26-0A0A-2C52E32A830F}"/>
              </a:ext>
            </a:extLst>
          </p:cNvPr>
          <p:cNvSpPr txBox="1">
            <a:spLocks noChangeArrowheads="1"/>
          </p:cNvSpPr>
          <p:nvPr/>
        </p:nvSpPr>
        <p:spPr bwMode="auto">
          <a:xfrm>
            <a:off x="762000" y="1577077"/>
            <a:ext cx="7467600" cy="16927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marL="0" indent="0">
              <a:spcBef>
                <a:spcPct val="0"/>
              </a:spcBef>
              <a:buClrTx/>
              <a:buSzTx/>
              <a:buNone/>
            </a:pPr>
            <a:r>
              <a:rPr lang="en-US" sz="2400" b="1" dirty="0">
                <a:solidFill>
                  <a:schemeClr val="bg1"/>
                </a:solidFill>
                <a:highlight>
                  <a:srgbClr val="FF0000"/>
                </a:highlight>
                <a:latin typeface="Century Gothic" panose="020B0502020202020204" pitchFamily="34" charset="0"/>
              </a:rPr>
              <a:t>Brett Stacy</a:t>
            </a:r>
          </a:p>
          <a:p>
            <a:pPr marL="0" indent="0">
              <a:spcBef>
                <a:spcPct val="0"/>
              </a:spcBef>
              <a:buClrTx/>
              <a:buSzTx/>
              <a:buNone/>
            </a:pPr>
            <a:r>
              <a:rPr lang="en-US" sz="2000" dirty="0">
                <a:solidFill>
                  <a:schemeClr val="bg1"/>
                </a:solidFill>
                <a:latin typeface="Century Gothic" panose="020B0502020202020204" pitchFamily="34" charset="0"/>
              </a:rPr>
              <a:t>Director, National Brand Ambassador</a:t>
            </a:r>
          </a:p>
          <a:p>
            <a:pPr marL="0" indent="0">
              <a:spcBef>
                <a:spcPct val="0"/>
              </a:spcBef>
              <a:buClrTx/>
              <a:buSzTx/>
              <a:buNone/>
            </a:pPr>
            <a:r>
              <a:rPr lang="en-US" sz="2000" dirty="0">
                <a:solidFill>
                  <a:schemeClr val="bg1"/>
                </a:solidFill>
                <a:latin typeface="Century Gothic" panose="020B0502020202020204" pitchFamily="34" charset="0"/>
              </a:rPr>
              <a:t>Hometown Hero Credit Program</a:t>
            </a:r>
          </a:p>
          <a:p>
            <a:pPr marL="0" indent="0">
              <a:spcBef>
                <a:spcPct val="0"/>
              </a:spcBef>
              <a:buClrTx/>
              <a:buSzTx/>
              <a:buNone/>
            </a:pPr>
            <a:r>
              <a:rPr lang="en-US" sz="2000" dirty="0">
                <a:solidFill>
                  <a:schemeClr val="bg1"/>
                </a:solidFill>
                <a:latin typeface="Century Gothic" panose="020B0502020202020204" pitchFamily="34" charset="0"/>
              </a:rPr>
              <a:t>Paramount Residential Mortgage Group</a:t>
            </a:r>
          </a:p>
          <a:p>
            <a:pPr marL="0" indent="0">
              <a:spcBef>
                <a:spcPct val="0"/>
              </a:spcBef>
              <a:buClrTx/>
              <a:buSzTx/>
              <a:buNone/>
            </a:pPr>
            <a:r>
              <a:rPr lang="en-US" sz="2000" b="1" dirty="0">
                <a:solidFill>
                  <a:schemeClr val="bg1"/>
                </a:solidFill>
                <a:latin typeface="Century Gothic" panose="020B0502020202020204" pitchFamily="34" charset="0"/>
                <a:hlinkClick r:id="rId4">
                  <a:extLst>
                    <a:ext uri="{A12FA001-AC4F-418D-AE19-62706E023703}">
                      <ahyp:hlinkClr xmlns:ahyp="http://schemas.microsoft.com/office/drawing/2018/hyperlinkcolor" val="tx"/>
                    </a:ext>
                  </a:extLst>
                </a:hlinkClick>
              </a:rPr>
              <a:t>Bstacy</a:t>
            </a:r>
            <a:r>
              <a:rPr lang="en-US" sz="2000" dirty="0">
                <a:solidFill>
                  <a:schemeClr val="bg1"/>
                </a:solidFill>
                <a:latin typeface="Century Gothic" panose="020B0502020202020204" pitchFamily="34" charset="0"/>
                <a:hlinkClick r:id="rId4">
                  <a:extLst>
                    <a:ext uri="{A12FA001-AC4F-418D-AE19-62706E023703}">
                      <ahyp:hlinkClr xmlns:ahyp="http://schemas.microsoft.com/office/drawing/2018/hyperlinkcolor" val="tx"/>
                    </a:ext>
                  </a:extLst>
                </a:hlinkClick>
              </a:rPr>
              <a:t>@PRMG.net</a:t>
            </a:r>
            <a:r>
              <a:rPr lang="en-US" sz="2000" dirty="0">
                <a:solidFill>
                  <a:schemeClr val="bg1"/>
                </a:solidFill>
                <a:latin typeface="Century Gothic" panose="020B0502020202020204" pitchFamily="34" charset="0"/>
              </a:rPr>
              <a:t> / </a:t>
            </a:r>
            <a:r>
              <a:rPr lang="en-US" sz="2000" b="1" dirty="0">
                <a:solidFill>
                  <a:schemeClr val="bg1"/>
                </a:solidFill>
                <a:latin typeface="Century Gothic" panose="020B0502020202020204" pitchFamily="34" charset="0"/>
              </a:rPr>
              <a:t>760.490.4094</a:t>
            </a:r>
            <a:endParaRPr lang="en-US" sz="2000" dirty="0">
              <a:solidFill>
                <a:schemeClr val="bg1"/>
              </a:solidFill>
              <a:latin typeface="Century Gothic" panose="020B0502020202020204" pitchFamily="34" charset="0"/>
            </a:endParaRPr>
          </a:p>
        </p:txBody>
      </p:sp>
      <p:pic>
        <p:nvPicPr>
          <p:cNvPr id="4" name="Picture 3" descr="A person in a suit&#10;&#10;AI-generated content may be incorrect.">
            <a:extLst>
              <a:ext uri="{FF2B5EF4-FFF2-40B4-BE49-F238E27FC236}">
                <a16:creationId xmlns:a16="http://schemas.microsoft.com/office/drawing/2014/main" id="{83455B69-CE15-6082-2680-4B9B252262D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16764" y="3269848"/>
            <a:ext cx="1825496" cy="182549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7" name="Picture 6" descr="A person in a suit and tie&#10;&#10;AI-generated content may be incorrect.">
            <a:extLst>
              <a:ext uri="{FF2B5EF4-FFF2-40B4-BE49-F238E27FC236}">
                <a16:creationId xmlns:a16="http://schemas.microsoft.com/office/drawing/2014/main" id="{57C0FC02-0340-F9AE-1EC4-AE6FC1A51E7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16764" y="971813"/>
            <a:ext cx="1856293" cy="185629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2" name="TextBox 11">
            <a:extLst>
              <a:ext uri="{FF2B5EF4-FFF2-40B4-BE49-F238E27FC236}">
                <a16:creationId xmlns:a16="http://schemas.microsoft.com/office/drawing/2014/main" id="{E9954140-AA27-E66B-FA04-CBE420C34310}"/>
              </a:ext>
            </a:extLst>
          </p:cNvPr>
          <p:cNvSpPr txBox="1"/>
          <p:nvPr/>
        </p:nvSpPr>
        <p:spPr>
          <a:xfrm>
            <a:off x="762000" y="3588153"/>
            <a:ext cx="5378370" cy="1692771"/>
          </a:xfrm>
          <a:prstGeom prst="rect">
            <a:avLst/>
          </a:prstGeom>
          <a:noFill/>
        </p:spPr>
        <p:txBody>
          <a:bodyPr wrap="square">
            <a:spAutoFit/>
          </a:bodyPr>
          <a:lstStyle/>
          <a:p>
            <a:pPr marL="0" indent="0">
              <a:spcBef>
                <a:spcPct val="0"/>
              </a:spcBef>
              <a:buClrTx/>
              <a:buSzTx/>
              <a:buNone/>
            </a:pPr>
            <a:r>
              <a:rPr lang="en-US" sz="2400" b="1" dirty="0">
                <a:solidFill>
                  <a:schemeClr val="bg1"/>
                </a:solidFill>
                <a:highlight>
                  <a:srgbClr val="FF0000"/>
                </a:highlight>
                <a:latin typeface="Century Gothic" panose="020B0502020202020204" pitchFamily="34" charset="0"/>
                <a:ea typeface="Tahoma" panose="020B0604030504040204" pitchFamily="34" charset="0"/>
                <a:cs typeface="Tahoma" panose="020B0604030504040204" pitchFamily="34" charset="0"/>
              </a:rPr>
              <a:t>Scott Stacy</a:t>
            </a:r>
          </a:p>
          <a:p>
            <a:pPr marL="0" indent="0">
              <a:spcBef>
                <a:spcPct val="0"/>
              </a:spcBef>
              <a:buClrTx/>
              <a:buSzTx/>
              <a:buNone/>
            </a:pPr>
            <a:r>
              <a:rPr lang="en-US" sz="2000" dirty="0">
                <a:solidFill>
                  <a:schemeClr val="bg1"/>
                </a:solidFill>
                <a:latin typeface="Century Gothic" panose="020B0502020202020204" pitchFamily="34" charset="0"/>
                <a:ea typeface="Tahoma" panose="020B0604030504040204" pitchFamily="34" charset="0"/>
                <a:cs typeface="Tahoma" panose="020B0604030504040204" pitchFamily="34" charset="0"/>
              </a:rPr>
              <a:t>National Brand Ambassador</a:t>
            </a:r>
          </a:p>
          <a:p>
            <a:pPr marL="0" indent="0">
              <a:spcBef>
                <a:spcPct val="0"/>
              </a:spcBef>
              <a:buClrTx/>
              <a:buSzTx/>
              <a:buNone/>
            </a:pPr>
            <a:r>
              <a:rPr lang="en-US" sz="2000" dirty="0">
                <a:solidFill>
                  <a:schemeClr val="bg1"/>
                </a:solidFill>
                <a:latin typeface="Century Gothic" panose="020B0502020202020204" pitchFamily="34" charset="0"/>
                <a:ea typeface="Tahoma" panose="020B0604030504040204" pitchFamily="34" charset="0"/>
                <a:cs typeface="Tahoma" panose="020B0604030504040204" pitchFamily="34" charset="0"/>
              </a:rPr>
              <a:t>Hometown Hero Credit Program</a:t>
            </a:r>
          </a:p>
          <a:p>
            <a:pPr marL="0" indent="0">
              <a:spcBef>
                <a:spcPct val="0"/>
              </a:spcBef>
              <a:buClrTx/>
              <a:buSzTx/>
              <a:buNone/>
            </a:pPr>
            <a:r>
              <a:rPr lang="en-US" sz="2000" dirty="0">
                <a:solidFill>
                  <a:schemeClr val="bg1"/>
                </a:solidFill>
                <a:latin typeface="Century Gothic" panose="020B0502020202020204" pitchFamily="34" charset="0"/>
                <a:ea typeface="Tahoma" panose="020B0604030504040204" pitchFamily="34" charset="0"/>
                <a:cs typeface="Tahoma" panose="020B0604030504040204" pitchFamily="34" charset="0"/>
              </a:rPr>
              <a:t>Paramount Residential Mortgage Group</a:t>
            </a:r>
          </a:p>
          <a:p>
            <a:pPr marL="0" indent="0">
              <a:spcBef>
                <a:spcPct val="0"/>
              </a:spcBef>
              <a:buClrTx/>
              <a:buSzTx/>
              <a:buNone/>
            </a:pPr>
            <a:r>
              <a:rPr lang="en-US" sz="2000" b="1" dirty="0">
                <a:solidFill>
                  <a:schemeClr val="bg1"/>
                </a:solidFill>
                <a:latin typeface="Century Gothic" panose="020B0502020202020204" pitchFamily="34" charset="0"/>
                <a:ea typeface="Tahoma" panose="020B0604030504040204" pitchFamily="34" charset="0"/>
                <a:cs typeface="Tahoma" panose="020B0604030504040204" pitchFamily="34" charset="0"/>
                <a:hlinkClick r:id="rId7">
                  <a:extLst>
                    <a:ext uri="{A12FA001-AC4F-418D-AE19-62706E023703}">
                      <ahyp:hlinkClr xmlns:ahyp="http://schemas.microsoft.com/office/drawing/2018/hyperlinkcolor" val="tx"/>
                    </a:ext>
                  </a:extLst>
                </a:hlinkClick>
              </a:rPr>
              <a:t>Sstacy</a:t>
            </a:r>
            <a:r>
              <a:rPr lang="en-US" sz="2000" dirty="0">
                <a:solidFill>
                  <a:schemeClr val="bg1"/>
                </a:solidFill>
                <a:latin typeface="Century Gothic" panose="020B0502020202020204" pitchFamily="34" charset="0"/>
                <a:ea typeface="Tahoma" panose="020B0604030504040204" pitchFamily="34" charset="0"/>
                <a:cs typeface="Tahoma" panose="020B0604030504040204" pitchFamily="34" charset="0"/>
                <a:hlinkClick r:id="rId7">
                  <a:extLst>
                    <a:ext uri="{A12FA001-AC4F-418D-AE19-62706E023703}">
                      <ahyp:hlinkClr xmlns:ahyp="http://schemas.microsoft.com/office/drawing/2018/hyperlinkcolor" val="tx"/>
                    </a:ext>
                  </a:extLst>
                </a:hlinkClick>
              </a:rPr>
              <a:t>@PRMG.net</a:t>
            </a:r>
            <a:r>
              <a:rPr lang="en-US" sz="2000" dirty="0">
                <a:solidFill>
                  <a:schemeClr val="bg1"/>
                </a:solidFill>
                <a:latin typeface="Century Gothic" panose="020B0502020202020204" pitchFamily="34" charset="0"/>
                <a:ea typeface="Tahoma" panose="020B0604030504040204" pitchFamily="34" charset="0"/>
                <a:cs typeface="Tahoma" panose="020B0604030504040204" pitchFamily="34" charset="0"/>
              </a:rPr>
              <a:t> / </a:t>
            </a:r>
            <a:r>
              <a:rPr lang="en-US" sz="2000" b="1" dirty="0">
                <a:solidFill>
                  <a:schemeClr val="bg1"/>
                </a:solidFill>
                <a:latin typeface="Century Gothic" panose="020B0502020202020204" pitchFamily="34" charset="0"/>
                <a:ea typeface="Tahoma" panose="020B0604030504040204" pitchFamily="34" charset="0"/>
                <a:cs typeface="Tahoma" panose="020B0604030504040204" pitchFamily="34" charset="0"/>
              </a:rPr>
              <a:t>760.596.7537</a:t>
            </a:r>
          </a:p>
        </p:txBody>
      </p:sp>
      <p:pic>
        <p:nvPicPr>
          <p:cNvPr id="3" name="Picture 2" descr="A qr code on a white background&#10;&#10;AI-generated content may be incorrect.">
            <a:extLst>
              <a:ext uri="{FF2B5EF4-FFF2-40B4-BE49-F238E27FC236}">
                <a16:creationId xmlns:a16="http://schemas.microsoft.com/office/drawing/2014/main" id="{F43E1959-0FAA-DA2E-9A33-2B66F740E98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flipH="1">
            <a:off x="862584" y="5520822"/>
            <a:ext cx="1095728" cy="1097280"/>
          </a:xfrm>
          <a:prstGeom prst="rect">
            <a:avLst/>
          </a:prstGeom>
        </p:spPr>
      </p:pic>
    </p:spTree>
    <p:extLst>
      <p:ext uri="{BB962C8B-B14F-4D97-AF65-F5344CB8AC3E}">
        <p14:creationId xmlns:p14="http://schemas.microsoft.com/office/powerpoint/2010/main" val="4262220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par>
                          <p:cTn id="10" fill="hold">
                            <p:stCondLst>
                              <p:cond delay="1000"/>
                            </p:stCondLst>
                            <p:childTnLst>
                              <p:par>
                                <p:cTn id="11" presetID="55"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1000" fill="hold"/>
                                        <p:tgtEl>
                                          <p:spTgt spid="12"/>
                                        </p:tgtEl>
                                        <p:attrNameLst>
                                          <p:attrName>ppt_w</p:attrName>
                                        </p:attrNameLst>
                                      </p:cBhvr>
                                      <p:tavLst>
                                        <p:tav tm="0">
                                          <p:val>
                                            <p:strVal val="#ppt_w*0.70"/>
                                          </p:val>
                                        </p:tav>
                                        <p:tav tm="100000">
                                          <p:val>
                                            <p:strVal val="#ppt_w"/>
                                          </p:val>
                                        </p:tav>
                                      </p:tavLst>
                                    </p:anim>
                                    <p:anim calcmode="lin" valueType="num">
                                      <p:cBhvr>
                                        <p:cTn id="14" dur="1000" fill="hold"/>
                                        <p:tgtEl>
                                          <p:spTgt spid="12"/>
                                        </p:tgtEl>
                                        <p:attrNameLst>
                                          <p:attrName>ppt_h</p:attrName>
                                        </p:attrNameLst>
                                      </p:cBhvr>
                                      <p:tavLst>
                                        <p:tav tm="0">
                                          <p:val>
                                            <p:strVal val="#ppt_h"/>
                                          </p:val>
                                        </p:tav>
                                        <p:tav tm="100000">
                                          <p:val>
                                            <p:strVal val="#ppt_h"/>
                                          </p:val>
                                        </p:tav>
                                      </p:tavLst>
                                    </p:anim>
                                    <p:animEffect transition="in" filter="fade">
                                      <p:cBhvr>
                                        <p:cTn id="15"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49F18B-9F95-28E4-FF60-10079FC35D7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BA76CE4-2452-2D2E-FA86-112F9007C86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0" y="0"/>
            <a:ext cx="9144000" cy="6858000"/>
          </a:xfrm>
          <a:prstGeom prst="rect">
            <a:avLst/>
          </a:prstGeom>
        </p:spPr>
      </p:pic>
      <p:pic>
        <p:nvPicPr>
          <p:cNvPr id="4" name="Picture 3" descr="A qr code on a white background&#10;&#10;AI-generated content may be incorrect.">
            <a:extLst>
              <a:ext uri="{FF2B5EF4-FFF2-40B4-BE49-F238E27FC236}">
                <a16:creationId xmlns:a16="http://schemas.microsoft.com/office/drawing/2014/main" id="{1C3AA300-7985-9FDD-D4AC-8B9B09F7AF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43074" y="5197150"/>
            <a:ext cx="1257851" cy="1259633"/>
          </a:xfrm>
          <a:prstGeom prst="rect">
            <a:avLst/>
          </a:prstGeom>
        </p:spPr>
      </p:pic>
    </p:spTree>
    <p:extLst>
      <p:ext uri="{BB962C8B-B14F-4D97-AF65-F5344CB8AC3E}">
        <p14:creationId xmlns:p14="http://schemas.microsoft.com/office/powerpoint/2010/main" val="1896672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C71FE8C-BA0C-697C-9AE5-B44BA5F82FA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0" y="0"/>
            <a:ext cx="9144000" cy="6858000"/>
          </a:xfrm>
          <a:prstGeom prst="rect">
            <a:avLst/>
          </a:prstGeom>
        </p:spPr>
      </p:pic>
      <p:sp>
        <p:nvSpPr>
          <p:cNvPr id="12" name="TextBox 11">
            <a:extLst>
              <a:ext uri="{FF2B5EF4-FFF2-40B4-BE49-F238E27FC236}">
                <a16:creationId xmlns:a16="http://schemas.microsoft.com/office/drawing/2014/main" id="{F6762989-6EA6-B52B-E390-4D41E8FB82E5}"/>
              </a:ext>
            </a:extLst>
          </p:cNvPr>
          <p:cNvSpPr txBox="1"/>
          <p:nvPr/>
        </p:nvSpPr>
        <p:spPr>
          <a:xfrm>
            <a:off x="3622877" y="709070"/>
            <a:ext cx="5521124" cy="707886"/>
          </a:xfrm>
          <a:prstGeom prst="rect">
            <a:avLst/>
          </a:prstGeom>
          <a:noFill/>
        </p:spPr>
        <p:txBody>
          <a:bodyPr wrap="square" rtlCol="0">
            <a:spAutoFit/>
          </a:bodyPr>
          <a:lstStyle/>
          <a:p>
            <a:pPr algn="ctr"/>
            <a:r>
              <a:rPr lang="en-US" sz="2000" b="1" dirty="0">
                <a:solidFill>
                  <a:schemeClr val="bg1"/>
                </a:solidFill>
                <a:latin typeface="Century Gothic" panose="020B0502020202020204" pitchFamily="34" charset="0"/>
              </a:rPr>
              <a:t>It’s time we ALL did more than simply say, </a:t>
            </a:r>
          </a:p>
          <a:p>
            <a:pPr algn="ctr"/>
            <a:r>
              <a:rPr lang="en-US" sz="2000" b="1" dirty="0">
                <a:solidFill>
                  <a:schemeClr val="bg1"/>
                </a:solidFill>
                <a:latin typeface="Century Gothic" panose="020B0502020202020204" pitchFamily="34" charset="0"/>
              </a:rPr>
              <a:t>“Thank You For Your Service”</a:t>
            </a:r>
          </a:p>
        </p:txBody>
      </p:sp>
      <p:pic>
        <p:nvPicPr>
          <p:cNvPr id="3" name="Picture 2" descr="A qr code on a white background&#10;&#10;AI-generated content may be incorrect.">
            <a:extLst>
              <a:ext uri="{FF2B5EF4-FFF2-40B4-BE49-F238E27FC236}">
                <a16:creationId xmlns:a16="http://schemas.microsoft.com/office/drawing/2014/main" id="{A0847AB9-E482-8D49-121B-F410A07B81A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4305" y="149233"/>
            <a:ext cx="1118089" cy="1119673"/>
          </a:xfrm>
          <a:prstGeom prst="rect">
            <a:avLst/>
          </a:prstGeom>
        </p:spPr>
      </p:pic>
    </p:spTree>
    <p:extLst>
      <p:ext uri="{BB962C8B-B14F-4D97-AF65-F5344CB8AC3E}">
        <p14:creationId xmlns:p14="http://schemas.microsoft.com/office/powerpoint/2010/main" val="582171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6700</TotalTime>
  <Words>2882</Words>
  <Application>Microsoft Office PowerPoint</Application>
  <PresentationFormat>On-screen Show (4:3)</PresentationFormat>
  <Paragraphs>152</Paragraphs>
  <Slides>16</Slides>
  <Notes>16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Calibri Light</vt:lpstr>
      <vt:lpstr>Century Gothic</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Kelsey Westenhaver</dc:creator>
  <cp:lastModifiedBy>Brett Stacy</cp:lastModifiedBy>
  <cp:revision>113</cp:revision>
  <cp:lastPrinted>2016-01-30T00:59:05Z</cp:lastPrinted>
  <dcterms:created xsi:type="dcterms:W3CDTF">2015-12-12T01:20:40Z</dcterms:created>
  <dcterms:modified xsi:type="dcterms:W3CDTF">2025-10-30T21:03:05Z</dcterms:modified>
</cp:coreProperties>
</file>